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4" r:id="rId2"/>
    <p:sldId id="275" r:id="rId3"/>
    <p:sldId id="370" r:id="rId4"/>
    <p:sldId id="309" r:id="rId5"/>
    <p:sldId id="332" r:id="rId6"/>
    <p:sldId id="334" r:id="rId7"/>
    <p:sldId id="258" r:id="rId8"/>
    <p:sldId id="337" r:id="rId9"/>
    <p:sldId id="335" r:id="rId10"/>
    <p:sldId id="377" r:id="rId11"/>
    <p:sldId id="368" r:id="rId12"/>
    <p:sldId id="312" r:id="rId13"/>
    <p:sldId id="303" r:id="rId14"/>
    <p:sldId id="369" r:id="rId15"/>
    <p:sldId id="360" r:id="rId16"/>
    <p:sldId id="375" r:id="rId17"/>
  </p:sldIdLst>
  <p:sldSz cx="9144000" cy="6119813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a옛날목욕탕L" panose="02020600000000000000" pitchFamily="18" charset="-127"/>
      <p:regular r:id="rId21"/>
    </p:embeddedFont>
    <p:embeddedFont>
      <p:font typeface="KoPub돋움체 Bold" panose="020B0600000101010101" charset="0"/>
      <p:bold r:id="rId22"/>
    </p:embeddedFont>
    <p:embeddedFont>
      <p:font typeface="Arial Unicode MS" panose="020B0600000101010101" charset="-127"/>
      <p:regular r:id="rId23"/>
    </p:embeddedFont>
    <p:embeddedFont>
      <p:font typeface="a옛날목욕탕B" panose="02020600000000000000" pitchFamily="18" charset="-127"/>
      <p:regular r:id="rId24"/>
    </p:embeddedFont>
    <p:embeddedFont>
      <p:font typeface="함초롬바탕" panose="02030604000101010101" pitchFamily="18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348EA6"/>
    <a:srgbClr val="2E7D92"/>
    <a:srgbClr val="215968"/>
    <a:srgbClr val="4BACC6"/>
    <a:srgbClr val="A9D18E"/>
    <a:srgbClr val="00979C"/>
    <a:srgbClr val="E6E6E6"/>
    <a:srgbClr val="0072C6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1" autoAdjust="0"/>
    <p:restoredTop sz="89831" autoAdjust="0"/>
  </p:normalViewPr>
  <p:slideViewPr>
    <p:cSldViewPr snapToGrid="0">
      <p:cViewPr varScale="1">
        <p:scale>
          <a:sx n="115" d="100"/>
          <a:sy n="115" d="100"/>
        </p:scale>
        <p:origin x="1464" y="126"/>
      </p:cViewPr>
      <p:guideLst>
        <p:guide orient="horz" pos="19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BB314-FB97-41B5-B870-2585E336A6EF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68363" y="685800"/>
            <a:ext cx="51212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3572A-5AAE-416A-8FF8-B75E9714E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73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ko-KR" altLang="en-US" dirty="0" err="1" smtClean="0"/>
              <a:t>불끄는</a:t>
            </a:r>
            <a:r>
              <a:rPr lang="ko-KR" altLang="en-US" dirty="0" smtClean="0"/>
              <a:t> 구름의 </a:t>
            </a:r>
            <a:r>
              <a:rPr lang="ko-KR" altLang="en-US" dirty="0" err="1" smtClean="0"/>
              <a:t>김남억입니다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발표 시작하도록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45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및 회로 구성입니다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수신기 전원 상태표시 </a:t>
            </a:r>
            <a:r>
              <a:rPr lang="en-US" altLang="ko-KR" baseline="0" dirty="0" smtClean="0"/>
              <a:t>LCD /</a:t>
            </a:r>
            <a:r>
              <a:rPr lang="ko-KR" altLang="en-US" baseline="0" dirty="0" err="1" smtClean="0"/>
              <a:t>제어버튼</a:t>
            </a:r>
            <a:r>
              <a:rPr lang="ko-KR" altLang="en-US" baseline="0" dirty="0" smtClean="0"/>
              <a:t> 상태</a:t>
            </a:r>
            <a:r>
              <a:rPr lang="en-US" altLang="ko-KR" baseline="0" dirty="0" smtClean="0"/>
              <a:t>LED /</a:t>
            </a:r>
            <a:r>
              <a:rPr lang="ko-KR" altLang="en-US" baseline="0" dirty="0" err="1" smtClean="0"/>
              <a:t>전원부</a:t>
            </a:r>
            <a:r>
              <a:rPr lang="ko-KR" altLang="en-US" baseline="0" dirty="0" smtClean="0"/>
              <a:t> 상태를 알 수 있는 </a:t>
            </a:r>
            <a:r>
              <a:rPr lang="ko-KR" altLang="en-US" baseline="0" dirty="0" err="1" smtClean="0"/>
              <a:t>전압표시계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각종센서와</a:t>
            </a:r>
            <a:r>
              <a:rPr lang="ko-KR" altLang="en-US" baseline="0" dirty="0" smtClean="0"/>
              <a:t> 모듈 </a:t>
            </a:r>
            <a:r>
              <a:rPr lang="ko-KR" altLang="en-US" baseline="0" dirty="0" err="1" smtClean="0"/>
              <a:t>아두이노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라즈베리파이로</a:t>
            </a:r>
            <a:r>
              <a:rPr lang="ko-KR" altLang="en-US" baseline="0" dirty="0" smtClean="0"/>
              <a:t> 구성되어있습니다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503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아마존사의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웹서비스를</a:t>
            </a:r>
            <a:r>
              <a:rPr lang="ko-KR" altLang="en-US" dirty="0" smtClean="0"/>
              <a:t> 사용하여 초기 구축비용을 절감할 수 있고 디바이스가 증가하면 </a:t>
            </a:r>
            <a:r>
              <a:rPr lang="ko-KR" altLang="en-US" dirty="0" err="1" smtClean="0"/>
              <a:t>서버가커지고</a:t>
            </a:r>
            <a:r>
              <a:rPr lang="ko-KR" altLang="en-US" dirty="0" smtClean="0"/>
              <a:t> 디바이스수가 감소하면 </a:t>
            </a:r>
            <a:r>
              <a:rPr lang="ko-KR" altLang="en-US" dirty="0" err="1" smtClean="0"/>
              <a:t>서버크기가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감소하는등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서버만의 장점을 활용하여 서버유지보수비용을 절감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서버개발비용을 절감함으로써 전체적인 판매가격을 절감할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트래픽이 증가해도 안정적인 서비스를 제공하여 사용자에게 하여금 서비스 신뢰도를 향상시킬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52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실시간으로 들어 오는 데이터들을 모니터링 시스템을 통해 저희가 구축한 웹 대시보드 입니다 서버의 상태와 각 감지기들의 상태를 확인할 수 있으며 화재감지기위치를 지정하여 소방관들이 보는 </a:t>
            </a:r>
            <a:r>
              <a:rPr lang="ko-KR" altLang="en-US" dirty="0" err="1" smtClean="0"/>
              <a:t>화재도면에</a:t>
            </a:r>
            <a:r>
              <a:rPr lang="ko-KR" altLang="en-US" dirty="0" smtClean="0"/>
              <a:t> 실시간감지기 정보를 확인할 수 있습니다 화재발생 시</a:t>
            </a:r>
            <a:r>
              <a:rPr lang="ko-KR" altLang="en-US" baseline="0" dirty="0" smtClean="0"/>
              <a:t> 실시간 푸시 알림을 통해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화재상활과</a:t>
            </a:r>
            <a:r>
              <a:rPr lang="ko-KR" altLang="en-US" dirty="0" smtClean="0"/>
              <a:t> 위치를 인근소방서와 관공서에 </a:t>
            </a:r>
            <a:r>
              <a:rPr lang="ko-KR" altLang="en-US" dirty="0" err="1" smtClean="0"/>
              <a:t>제공할수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B98-6FF7-4F3E-AD03-F573288E1E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059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앱을 통해 </a:t>
            </a:r>
            <a:r>
              <a:rPr lang="ko-KR" altLang="en-US" dirty="0" err="1" smtClean="0"/>
              <a:t>원격제어뿐만아니라</a:t>
            </a:r>
            <a:r>
              <a:rPr lang="ko-KR" altLang="en-US" dirty="0" smtClean="0"/>
              <a:t> 단말기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화재감지상황등을 실시간모니터링 할 수 있으며 소방관들이 </a:t>
            </a:r>
            <a:r>
              <a:rPr lang="ko-KR" altLang="en-US" dirty="0" err="1" smtClean="0"/>
              <a:t>출동시</a:t>
            </a:r>
            <a:r>
              <a:rPr lang="ko-KR" altLang="en-US" dirty="0" smtClean="0"/>
              <a:t> 출동하면서 </a:t>
            </a:r>
            <a:r>
              <a:rPr lang="ko-KR" altLang="en-US" dirty="0" err="1" smtClean="0"/>
              <a:t>화재상활을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보는것이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ko-KR" altLang="en-US" dirty="0" err="1" smtClean="0"/>
              <a:t>푸시알림을</a:t>
            </a:r>
            <a:r>
              <a:rPr lang="ko-KR" altLang="en-US" dirty="0" smtClean="0"/>
              <a:t> 통해 사용자가 지정된 위치가 아닌 외부에 있더라도 </a:t>
            </a:r>
            <a:r>
              <a:rPr lang="ko-KR" altLang="en-US" dirty="0" err="1" smtClean="0"/>
              <a:t>화재상황을</a:t>
            </a:r>
            <a:r>
              <a:rPr lang="ko-KR" altLang="en-US" dirty="0" smtClean="0"/>
              <a:t> 감지하여 조치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B98-6FF7-4F3E-AD03-F573288E1E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76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68363" y="685800"/>
            <a:ext cx="51212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기존 감지수신기가 가지고 있는 기능을 제공하면서 타제품보다 낮은 가격을 </a:t>
            </a:r>
            <a:r>
              <a:rPr lang="ko-KR" altLang="en-US" dirty="0" err="1" smtClean="0"/>
              <a:t>경쟁성으로</a:t>
            </a:r>
            <a:r>
              <a:rPr lang="ko-KR" altLang="en-US" dirty="0" smtClean="0"/>
              <a:t> 가지고 있으며 화재 수신기의 가격이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회로는</a:t>
            </a:r>
            <a:r>
              <a:rPr lang="en-US" altLang="ko-KR" dirty="0" smtClean="0"/>
              <a:t>40</a:t>
            </a:r>
            <a:r>
              <a:rPr lang="ko-KR" altLang="en-US" dirty="0" smtClean="0"/>
              <a:t>만원 </a:t>
            </a:r>
            <a:r>
              <a:rPr lang="en-US" altLang="ko-KR" dirty="0" smtClean="0"/>
              <a:t>80</a:t>
            </a:r>
            <a:r>
              <a:rPr lang="ko-KR" altLang="en-US" dirty="0" smtClean="0"/>
              <a:t>회로는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만원대의 가격이 형성되지만 </a:t>
            </a:r>
            <a:r>
              <a:rPr lang="ko-KR" altLang="en-US" dirty="0" err="1" smtClean="0"/>
              <a:t>모든것을</a:t>
            </a:r>
            <a:r>
              <a:rPr lang="ko-KR" altLang="en-US" dirty="0" smtClean="0"/>
              <a:t> 직접개발하여 가격을 낮추어 </a:t>
            </a:r>
            <a:r>
              <a:rPr lang="en-US" altLang="ko-KR" dirty="0" smtClean="0"/>
              <a:t>19</a:t>
            </a:r>
            <a:r>
              <a:rPr lang="ko-KR" altLang="en-US" dirty="0" err="1" smtClean="0"/>
              <a:t>만원대에</a:t>
            </a:r>
            <a:r>
              <a:rPr lang="ko-KR" altLang="en-US" dirty="0" smtClean="0"/>
              <a:t> 제공하고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마케팅전략으론 실제 화재사례를 예를 들어 스토리를 만들어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등 다양한 커뮤니티에 홍보하고 기존설치제품을 활용하여 설치의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번거러움이</a:t>
            </a:r>
            <a:r>
              <a:rPr lang="ko-KR" altLang="en-US" baseline="0" dirty="0" smtClean="0"/>
              <a:t> 없다고 알려 판매할 계획입니다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8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68363" y="685800"/>
            <a:ext cx="51212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ko-KR" altLang="en-US" dirty="0" smtClean="0"/>
              <a:t>기술로 차별화된 화재안전대응시장을 개척하여 선점효과를 가질 수 있으며 가정에서 </a:t>
            </a:r>
            <a:r>
              <a:rPr lang="ko-KR" altLang="en-US" dirty="0" err="1" smtClean="0"/>
              <a:t>설치뿐만아니라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기존설비를활용하여</a:t>
            </a:r>
            <a:r>
              <a:rPr lang="ko-KR" altLang="en-US" dirty="0" smtClean="0"/>
              <a:t> 설치가 가능하기떄문에 확장성이 매우 뛰어납니다 이로 인해 국내 </a:t>
            </a:r>
            <a:r>
              <a:rPr lang="ko-KR" altLang="en-US" dirty="0" err="1" smtClean="0"/>
              <a:t>그마트빌딩</a:t>
            </a:r>
            <a:r>
              <a:rPr lang="ko-KR" altLang="en-US" dirty="0" smtClean="0"/>
              <a:t> 및 아파트로의 변화가 </a:t>
            </a:r>
            <a:r>
              <a:rPr lang="ko-KR" altLang="en-US" dirty="0" err="1" smtClean="0"/>
              <a:t>가속될수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실시간 </a:t>
            </a:r>
            <a:r>
              <a:rPr lang="ko-KR" altLang="en-US" dirty="0" err="1" smtClean="0"/>
              <a:t>화재상황을</a:t>
            </a:r>
            <a:r>
              <a:rPr lang="ko-KR" altLang="en-US" dirty="0" smtClean="0"/>
              <a:t> 단말기를 통해 확인 할 수 있기 때문에 소방관분들이 출동</a:t>
            </a:r>
            <a:r>
              <a:rPr lang="ko-KR" altLang="en-US" baseline="0" dirty="0" smtClean="0"/>
              <a:t> 시 </a:t>
            </a:r>
            <a:r>
              <a:rPr lang="ko-KR" altLang="en-US" baseline="0" dirty="0" err="1" smtClean="0"/>
              <a:t>촐동하면서</a:t>
            </a:r>
            <a:r>
              <a:rPr lang="ko-KR" altLang="en-US" baseline="0" dirty="0" smtClean="0"/>
              <a:t> 화재진압작전을 수립하여 </a:t>
            </a:r>
            <a:r>
              <a:rPr lang="ko-KR" altLang="en-US" baseline="0" dirty="0" err="1" smtClean="0"/>
              <a:t>골든타임확보로</a:t>
            </a:r>
            <a:r>
              <a:rPr lang="ko-KR" altLang="en-US" baseline="0" dirty="0" smtClean="0"/>
              <a:t> 빠르게 화재진압이 가능합니다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관공서에서는 상황을 확인하여 </a:t>
            </a:r>
            <a:r>
              <a:rPr lang="ko-KR" altLang="en-US" baseline="0" dirty="0" err="1" smtClean="0"/>
              <a:t>지진등의</a:t>
            </a:r>
            <a:r>
              <a:rPr lang="ko-KR" altLang="en-US" baseline="0" dirty="0" smtClean="0"/>
              <a:t> 재난상황에서 지도를 통해 </a:t>
            </a:r>
            <a:r>
              <a:rPr lang="ko-KR" altLang="en-US" baseline="0" dirty="0" err="1" smtClean="0"/>
              <a:t>어느곳에</a:t>
            </a:r>
            <a:r>
              <a:rPr lang="ko-KR" altLang="en-US" baseline="0" dirty="0" smtClean="0"/>
              <a:t> 화재가 생겼는지 </a:t>
            </a:r>
            <a:r>
              <a:rPr lang="ko-KR" altLang="en-US" baseline="0" dirty="0" err="1" smtClean="0"/>
              <a:t>확인할수</a:t>
            </a:r>
            <a:r>
              <a:rPr lang="ko-KR" altLang="en-US" baseline="0" dirty="0" smtClean="0"/>
              <a:t> 있으며 평시에는 </a:t>
            </a:r>
            <a:r>
              <a:rPr lang="ko-KR" altLang="en-US" baseline="0" dirty="0" err="1" smtClean="0"/>
              <a:t>재난문자를</a:t>
            </a:r>
            <a:r>
              <a:rPr lang="ko-KR" altLang="en-US" baseline="0" dirty="0" smtClean="0"/>
              <a:t> 발송하여 </a:t>
            </a:r>
            <a:r>
              <a:rPr lang="ko-KR" altLang="en-US" baseline="0" dirty="0" err="1" smtClean="0"/>
              <a:t>교통흐름과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차피해등을</a:t>
            </a:r>
            <a:r>
              <a:rPr lang="ko-KR" altLang="en-US" baseline="0" dirty="0" smtClean="0"/>
              <a:t> 방지 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저희는 화재데이터를 </a:t>
            </a:r>
            <a:r>
              <a:rPr lang="en-US" altLang="ko-KR" baseline="0" dirty="0" smtClean="0"/>
              <a:t>open API</a:t>
            </a:r>
            <a:r>
              <a:rPr lang="ko-KR" altLang="en-US" baseline="0" dirty="0" smtClean="0"/>
              <a:t>를 통해 제공하고 </a:t>
            </a:r>
            <a:r>
              <a:rPr lang="ko-KR" altLang="en-US" baseline="0" dirty="0" err="1" smtClean="0"/>
              <a:t>있므며</a:t>
            </a:r>
            <a:r>
              <a:rPr lang="ko-KR" altLang="en-US" baseline="0" dirty="0" smtClean="0"/>
              <a:t> 이를 통해 네비게이션에 소방차가 오면 알려주는 </a:t>
            </a:r>
            <a:r>
              <a:rPr lang="ko-KR" altLang="en-US" baseline="0" dirty="0" err="1" smtClean="0"/>
              <a:t>서비스등을</a:t>
            </a:r>
            <a:r>
              <a:rPr lang="ko-KR" altLang="en-US" baseline="0" dirty="0" smtClean="0"/>
              <a:t> 통해 다양하게 활용 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의 구성으로 되어있습니다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388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관련 영상을 보시고 난 뒤 발표를 진행하도록 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13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68363" y="685800"/>
            <a:ext cx="51212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방금 영상에서 알 수 있듯이 최근 화재사고가 빈번하게 발생하고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기술이 발달함에 따라 지능형 화재안전대응시장이 크게 성장하고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이에 지능형 화재안전대응 시스템에 대한 관심이 급증하고 있지만 성장세에 비해 다양한 서비스를 제공하는 기술력이 부실한 실정이며 현재 상용화된 제품은 가격이 부담스럽습니다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19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기존제품의 특징입니다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화재 </a:t>
            </a:r>
            <a:r>
              <a:rPr lang="ko-KR" altLang="en-US" dirty="0" err="1" smtClean="0"/>
              <a:t>수신기란</a:t>
            </a:r>
            <a:r>
              <a:rPr lang="ko-KR" altLang="en-US" dirty="0" smtClean="0"/>
              <a:t> 국내 건물에 설치되어있는 화재감지기의 데이터를 </a:t>
            </a:r>
            <a:r>
              <a:rPr lang="ko-KR" altLang="en-US" dirty="0" err="1" smtClean="0"/>
              <a:t>수신받는</a:t>
            </a:r>
            <a:r>
              <a:rPr lang="ko-KR" altLang="en-US" dirty="0" smtClean="0"/>
              <a:t> 기기이며 화재감지기란 센서를 통해 온도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연기등을</a:t>
            </a:r>
            <a:r>
              <a:rPr lang="ko-KR" altLang="en-US" dirty="0" smtClean="0"/>
              <a:t> 감지하여 화재가생기면 알려주는 기기입니다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5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기존 화재 감지수신기는 한계를 가지고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첫째 인터넷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기술을 활용하지 못하며 둘째 다양한 환경에서 실시간 모니터링이 불가능합니다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셋째 </a:t>
            </a:r>
            <a:r>
              <a:rPr lang="ko-KR" altLang="en-US" baseline="0" dirty="0" err="1" smtClean="0"/>
              <a:t>큰부피로</a:t>
            </a:r>
            <a:r>
              <a:rPr lang="ko-KR" altLang="en-US" baseline="0" dirty="0" smtClean="0"/>
              <a:t> 인해 설치 및 관리가 어려우며 </a:t>
            </a:r>
            <a:endParaRPr lang="en-US" altLang="ko-KR" baseline="0" dirty="0" smtClean="0"/>
          </a:p>
          <a:p>
            <a:r>
              <a:rPr lang="ko-KR" altLang="en-US" baseline="0" dirty="0" smtClean="0"/>
              <a:t>높은 구입비용 와 유지보수 비용을 가지고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넷째로 </a:t>
            </a:r>
            <a:r>
              <a:rPr lang="ko-KR" altLang="en-US" baseline="0" dirty="0" err="1" smtClean="0"/>
              <a:t>화재구역을</a:t>
            </a:r>
            <a:r>
              <a:rPr lang="ko-KR" altLang="en-US" baseline="0" dirty="0" smtClean="0"/>
              <a:t> 시각화하여 제공하지않고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59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68363" y="685800"/>
            <a:ext cx="51212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이러한 문제점들을 해결하기 위해서 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클라우드서비스</a:t>
            </a:r>
            <a:r>
              <a:rPr lang="ko-KR" altLang="en-US" dirty="0" smtClean="0"/>
              <a:t> 스마트디바이스기술들을 결합하여 스마트 화재감지수신기를 제작하였습니다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7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전체시스템구정도 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하드웨어 </a:t>
            </a:r>
            <a:r>
              <a:rPr lang="ko-KR" altLang="en-US" baseline="0" dirty="0" err="1" smtClean="0"/>
              <a:t>클라우드서버</a:t>
            </a:r>
            <a:r>
              <a:rPr lang="ko-KR" altLang="en-US" baseline="0" dirty="0" smtClean="0"/>
              <a:t> 모바일앱부분으로 크게 </a:t>
            </a:r>
            <a:r>
              <a:rPr lang="ko-KR" altLang="en-US" baseline="0" dirty="0" err="1" smtClean="0"/>
              <a:t>세부분으로</a:t>
            </a:r>
            <a:r>
              <a:rPr lang="ko-KR" altLang="en-US" baseline="0" dirty="0" smtClean="0"/>
              <a:t> 나누어져 있으며 하드웨어는 감지기와 센서를 연결해 </a:t>
            </a:r>
            <a:r>
              <a:rPr lang="ko-KR" altLang="en-US" baseline="0" dirty="0" err="1" smtClean="0"/>
              <a:t>아두이노를</a:t>
            </a:r>
            <a:r>
              <a:rPr lang="ko-KR" altLang="en-US" baseline="0" dirty="0" smtClean="0"/>
              <a:t> 통해 감지기의 </a:t>
            </a:r>
            <a:r>
              <a:rPr lang="ko-KR" altLang="en-US" baseline="0" dirty="0" err="1" smtClean="0"/>
              <a:t>와재신호를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수신받으며</a:t>
            </a:r>
            <a:r>
              <a:rPr lang="ko-KR" altLang="en-US" baseline="0" dirty="0" smtClean="0"/>
              <a:t> 이에 필요한 </a:t>
            </a:r>
            <a:r>
              <a:rPr lang="ko-KR" altLang="en-US" baseline="0" dirty="0" err="1" smtClean="0"/>
              <a:t>여러대의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아두이노를</a:t>
            </a:r>
            <a:r>
              <a:rPr lang="ko-KR" altLang="en-US" baseline="0" dirty="0" smtClean="0"/>
              <a:t> 시리얼 </a:t>
            </a:r>
            <a:r>
              <a:rPr lang="ko-KR" altLang="en-US" baseline="0" dirty="0" err="1" smtClean="0"/>
              <a:t>통신읉</a:t>
            </a:r>
            <a:r>
              <a:rPr lang="ko-KR" altLang="en-US" baseline="0" dirty="0" smtClean="0"/>
              <a:t> 통해 데이터를 </a:t>
            </a:r>
            <a:r>
              <a:rPr lang="ko-KR" altLang="en-US" baseline="0" dirty="0" err="1" smtClean="0"/>
              <a:t>수신받고있습니다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라즈베리파이로</a:t>
            </a:r>
            <a:r>
              <a:rPr lang="ko-KR" altLang="en-US" baseline="0" dirty="0" smtClean="0"/>
              <a:t> 하드웨어의 전체적인 컨트롤을 하고있으며 </a:t>
            </a:r>
            <a:r>
              <a:rPr lang="ko-KR" altLang="en-US" baseline="0" dirty="0" err="1" smtClean="0"/>
              <a:t>아드이노컨트롤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서버통신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버튼을 통한 물리적제어를 담당하고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서버로는 아마존 </a:t>
            </a:r>
            <a:r>
              <a:rPr lang="ko-KR" altLang="en-US" baseline="0" dirty="0" err="1" smtClean="0"/>
              <a:t>웹서비스를</a:t>
            </a:r>
            <a:r>
              <a:rPr lang="ko-KR" altLang="en-US" baseline="0" dirty="0" smtClean="0"/>
              <a:t> 사용하였으며 센서데이터를 </a:t>
            </a:r>
            <a:r>
              <a:rPr lang="en-US" altLang="ko-KR" baseline="0" dirty="0" smtClean="0"/>
              <a:t>JSON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MQTT</a:t>
            </a:r>
            <a:r>
              <a:rPr lang="ko-KR" altLang="en-US" baseline="0" dirty="0" smtClean="0"/>
              <a:t>를 통해 하드웨어와 송수신하며 </a:t>
            </a:r>
            <a:r>
              <a:rPr lang="en-US" altLang="ko-KR" baseline="0" dirty="0" smtClean="0"/>
              <a:t>REST API</a:t>
            </a:r>
            <a:r>
              <a:rPr lang="ko-KR" altLang="en-US" baseline="0" dirty="0" smtClean="0"/>
              <a:t>를 통해 </a:t>
            </a:r>
            <a:r>
              <a:rPr lang="ko-KR" altLang="en-US" baseline="0" dirty="0" err="1" smtClean="0"/>
              <a:t>화재상태를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송수신를</a:t>
            </a:r>
            <a:r>
              <a:rPr lang="ko-KR" altLang="en-US" baseline="0" dirty="0" smtClean="0"/>
              <a:t> 받고있습니다 또 파이어베이스를 통해 앱에 </a:t>
            </a:r>
            <a:r>
              <a:rPr lang="ko-KR" altLang="en-US" baseline="0" dirty="0" err="1" smtClean="0"/>
              <a:t>푸시알림을</a:t>
            </a:r>
            <a:r>
              <a:rPr lang="ko-KR" altLang="en-US" baseline="0" dirty="0" smtClean="0"/>
              <a:t> 구현하였으며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호환성을 높이기 위해  </a:t>
            </a:r>
            <a:r>
              <a:rPr lang="ko-KR" altLang="en-US" baseline="0" dirty="0" err="1" smtClean="0"/>
              <a:t>모바일앱을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웹앱형태로</a:t>
            </a:r>
            <a:r>
              <a:rPr lang="ko-KR" altLang="en-US" baseline="0" dirty="0" smtClean="0"/>
              <a:t> 제작하였으며 이를 통해 모바일 </a:t>
            </a:r>
            <a:r>
              <a:rPr lang="en-US" altLang="ko-KR" baseline="0" dirty="0" smtClean="0"/>
              <a:t>/pc</a:t>
            </a:r>
            <a:r>
              <a:rPr lang="ko-KR" altLang="en-US" baseline="0" dirty="0" smtClean="0"/>
              <a:t>등에서 자유롭게 사용할 수 있습니다</a:t>
            </a:r>
            <a:r>
              <a:rPr lang="en-US" altLang="ko-KR" baseline="0" dirty="0" smtClean="0"/>
              <a:t>.  J</a:t>
            </a:r>
            <a:r>
              <a:rPr lang="ko-KR" altLang="en-US" baseline="0" dirty="0" smtClean="0"/>
              <a:t>쿼리를 통해 각종 이벤트를 사용하여 </a:t>
            </a:r>
            <a:r>
              <a:rPr lang="ko-KR" altLang="en-US" baseline="0" dirty="0" err="1" smtClean="0"/>
              <a:t>화재구역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시각화등의</a:t>
            </a:r>
            <a:r>
              <a:rPr lang="ko-KR" altLang="en-US" baseline="0" dirty="0" smtClean="0"/>
              <a:t> 각종 서비스를 구현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741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개발제품의</a:t>
            </a:r>
            <a:r>
              <a:rPr lang="ko-KR" altLang="en-US" dirty="0" smtClean="0"/>
              <a:t> 특징입니다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저희제품은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클라우드서버를</a:t>
            </a:r>
            <a:r>
              <a:rPr lang="ko-KR" altLang="en-US" dirty="0" smtClean="0"/>
              <a:t> 사용하여 </a:t>
            </a:r>
            <a:r>
              <a:rPr lang="ko-KR" altLang="en-US" dirty="0" err="1" smtClean="0"/>
              <a:t>관리및</a:t>
            </a:r>
            <a:r>
              <a:rPr lang="ko-KR" altLang="en-US" dirty="0" smtClean="0"/>
              <a:t> 운영이 손쉽게 가능하여 </a:t>
            </a:r>
            <a:r>
              <a:rPr lang="en-US" altLang="ko-KR" dirty="0" smtClean="0"/>
              <a:t>TTS</a:t>
            </a:r>
            <a:r>
              <a:rPr lang="ko-KR" altLang="en-US" dirty="0" smtClean="0"/>
              <a:t>를 통하여 나라에 맞는 다중언어 </a:t>
            </a:r>
            <a:r>
              <a:rPr lang="ko-KR" altLang="en-US" dirty="0" err="1" smtClean="0"/>
              <a:t>대피방송이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화재도면과</a:t>
            </a:r>
            <a:r>
              <a:rPr lang="ko-KR" altLang="en-US" dirty="0" smtClean="0"/>
              <a:t> 지도를 활용한 시각화서비스를 제공하며 화재감지기를</a:t>
            </a:r>
            <a:endParaRPr lang="en-US" altLang="ko-KR" dirty="0" smtClean="0"/>
          </a:p>
          <a:p>
            <a:r>
              <a:rPr lang="ko-KR" altLang="en-US" dirty="0" smtClean="0"/>
              <a:t>새로 설치하지않고 </a:t>
            </a:r>
            <a:r>
              <a:rPr lang="ko-KR" altLang="en-US" dirty="0" err="1" smtClean="0"/>
              <a:t>기존걸비를</a:t>
            </a:r>
            <a:r>
              <a:rPr lang="ko-KR" altLang="en-US" dirty="0" smtClean="0"/>
              <a:t> 활용하여 설치를 비용을 획기적으로 줄일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ko-KR" altLang="en-US" dirty="0" err="1" smtClean="0"/>
              <a:t>단독형</a:t>
            </a:r>
            <a:r>
              <a:rPr lang="ko-KR" altLang="en-US" dirty="0" smtClean="0"/>
              <a:t> 감지기를 활용하여 수신기를 쓰지않는 가정에서도 설치하여 사용이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15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901109"/>
            <a:ext cx="7772400" cy="13117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467895"/>
            <a:ext cx="6400800" cy="15639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4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91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45077"/>
            <a:ext cx="2057400" cy="52216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45077"/>
            <a:ext cx="6019800" cy="52216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3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8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932548"/>
            <a:ext cx="7772400" cy="12154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93838"/>
            <a:ext cx="7772400" cy="133870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34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27956"/>
            <a:ext cx="4038600" cy="40387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27956"/>
            <a:ext cx="4038600" cy="40387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9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69876"/>
            <a:ext cx="4040188" cy="5708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40775"/>
            <a:ext cx="4040188" cy="35259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369876"/>
            <a:ext cx="4041775" cy="5708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940775"/>
            <a:ext cx="4041775" cy="35259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68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32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8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43659"/>
            <a:ext cx="3008313" cy="10369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43659"/>
            <a:ext cx="5111750" cy="52230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280628"/>
            <a:ext cx="3008313" cy="41861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283869"/>
            <a:ext cx="5486400" cy="5057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46817"/>
            <a:ext cx="5486400" cy="36718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789603"/>
            <a:ext cx="5486400" cy="71822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9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45077"/>
            <a:ext cx="8229600" cy="1019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27956"/>
            <a:ext cx="8229600" cy="403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672161"/>
            <a:ext cx="21336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7ED94-1651-42F4-89A7-87481074723A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672161"/>
            <a:ext cx="28956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672161"/>
            <a:ext cx="21336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0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98" b="18317"/>
          <a:stretch/>
        </p:blipFill>
        <p:spPr bwMode="auto">
          <a:xfrm>
            <a:off x="0" y="3633935"/>
            <a:ext cx="9144000" cy="230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940227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D39D3-ACA9-454B-8161-1D71069DEF28}"/>
              </a:ext>
            </a:extLst>
          </p:cNvPr>
          <p:cNvSpPr txBox="1"/>
          <p:nvPr/>
        </p:nvSpPr>
        <p:spPr>
          <a:xfrm>
            <a:off x="809328" y="1187700"/>
            <a:ext cx="707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클라우드 서버기술을 활용한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IoT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스마트 화재감지수신기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721B3-51D0-4017-AB45-26F013F1CC2C}"/>
              </a:ext>
            </a:extLst>
          </p:cNvPr>
          <p:cNvSpPr txBox="1"/>
          <p:nvPr/>
        </p:nvSpPr>
        <p:spPr>
          <a:xfrm>
            <a:off x="6193536" y="5059584"/>
            <a:ext cx="3653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불 끄는 구름</a:t>
            </a:r>
          </a:p>
        </p:txBody>
      </p:sp>
    </p:spTree>
    <p:extLst>
      <p:ext uri="{BB962C8B-B14F-4D97-AF65-F5344CB8AC3E}">
        <p14:creationId xmlns:p14="http://schemas.microsoft.com/office/powerpoint/2010/main" val="211068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D3C439-DA8F-4BC5-A4BD-7E46EA489BBE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H/W </a:t>
            </a:r>
            <a:r>
              <a:rPr lang="ko-KR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및 회로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BEAFD-65CC-4829-A90F-8C44E81C1F9E}"/>
              </a:ext>
            </a:extLst>
          </p:cNvPr>
          <p:cNvSpPr txBox="1"/>
          <p:nvPr/>
        </p:nvSpPr>
        <p:spPr>
          <a:xfrm>
            <a:off x="846933" y="5416126"/>
            <a:ext cx="1931939" cy="369332"/>
          </a:xfrm>
          <a:prstGeom prst="rect">
            <a:avLst/>
          </a:prstGeom>
          <a:solidFill>
            <a:srgbClr val="348EA6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화재 수신기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9F6D41-E3FF-4330-987A-78CB9311A223}"/>
              </a:ext>
            </a:extLst>
          </p:cNvPr>
          <p:cNvSpPr txBox="1"/>
          <p:nvPr/>
        </p:nvSpPr>
        <p:spPr>
          <a:xfrm>
            <a:off x="4961540" y="5416126"/>
            <a:ext cx="2807179" cy="369332"/>
          </a:xfrm>
          <a:prstGeom prst="rect">
            <a:avLst/>
          </a:prstGeom>
          <a:solidFill>
            <a:srgbClr val="348EA6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화재수신기 내부 회로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E8F2F-C8D9-423F-B739-E014EAA510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2" y="1337682"/>
            <a:ext cx="2628900" cy="3505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66A70F-4944-46DF-904C-EBBB4EF12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74" y="1092415"/>
            <a:ext cx="5209709" cy="390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5FF798-0AFB-436E-90F6-C01948379E09}"/>
              </a:ext>
            </a:extLst>
          </p:cNvPr>
          <p:cNvSpPr txBox="1"/>
          <p:nvPr/>
        </p:nvSpPr>
        <p:spPr>
          <a:xfrm>
            <a:off x="7768719" y="1945848"/>
            <a:ext cx="522900" cy="33855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103C9-CF91-494C-B146-28C64A05DD5A}"/>
              </a:ext>
            </a:extLst>
          </p:cNvPr>
          <p:cNvSpPr txBox="1"/>
          <p:nvPr/>
        </p:nvSpPr>
        <p:spPr>
          <a:xfrm>
            <a:off x="7996506" y="2496374"/>
            <a:ext cx="590226" cy="276999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릴레이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3B8C09-8E76-46E9-BE8A-302FF510FAAF}"/>
              </a:ext>
            </a:extLst>
          </p:cNvPr>
          <p:cNvSpPr txBox="1"/>
          <p:nvPr/>
        </p:nvSpPr>
        <p:spPr>
          <a:xfrm>
            <a:off x="7345365" y="4297842"/>
            <a:ext cx="1112805" cy="33855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24V</a:t>
            </a:r>
            <a:r>
              <a:rPr lang="ko-KR" altLang="en-US" sz="1600" dirty="0" err="1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전원부</a:t>
            </a:r>
            <a:endParaRPr lang="ko-KR" altLang="en-US" sz="16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15993E-47C2-436F-881F-BA8B7B256916}"/>
              </a:ext>
            </a:extLst>
          </p:cNvPr>
          <p:cNvSpPr txBox="1"/>
          <p:nvPr/>
        </p:nvSpPr>
        <p:spPr>
          <a:xfrm>
            <a:off x="7233156" y="2856532"/>
            <a:ext cx="797013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sz="1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B4FC2A-CEB2-47F0-90CD-3813E138BC14}"/>
              </a:ext>
            </a:extLst>
          </p:cNvPr>
          <p:cNvSpPr txBox="1"/>
          <p:nvPr/>
        </p:nvSpPr>
        <p:spPr>
          <a:xfrm>
            <a:off x="7345365" y="3435136"/>
            <a:ext cx="846707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전압센서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EA80CD-6353-41B7-B8CF-9A440EA3B094}"/>
              </a:ext>
            </a:extLst>
          </p:cNvPr>
          <p:cNvSpPr txBox="1"/>
          <p:nvPr/>
        </p:nvSpPr>
        <p:spPr>
          <a:xfrm>
            <a:off x="7523908" y="3731430"/>
            <a:ext cx="1095172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스탭다운모듈</a:t>
            </a:r>
            <a:endParaRPr lang="ko-KR" altLang="en-US" sz="1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6E072A5-6394-4C19-80F2-60C91E86EE4B}"/>
              </a:ext>
            </a:extLst>
          </p:cNvPr>
          <p:cNvSpPr txBox="1"/>
          <p:nvPr/>
        </p:nvSpPr>
        <p:spPr>
          <a:xfrm>
            <a:off x="5771704" y="2632185"/>
            <a:ext cx="1425390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Raspberry</a:t>
            </a:r>
            <a:r>
              <a: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Pi</a:t>
            </a:r>
            <a:endParaRPr lang="ko-KR" altLang="en-US" sz="1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0CE87CF-AC0F-4F2C-972B-DC6F66FBFC6F}"/>
              </a:ext>
            </a:extLst>
          </p:cNvPr>
          <p:cNvSpPr txBox="1"/>
          <p:nvPr/>
        </p:nvSpPr>
        <p:spPr>
          <a:xfrm>
            <a:off x="4775422" y="2611254"/>
            <a:ext cx="641522" cy="21544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TFT-LCD</a:t>
            </a:r>
            <a:endParaRPr lang="ko-KR" altLang="en-US" sz="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89E118DC-E61A-446C-996E-068E999D9E16}"/>
              </a:ext>
            </a:extLst>
          </p:cNvPr>
          <p:cNvCxnSpPr>
            <a:cxnSpLocks/>
            <a:stCxn id="155" idx="1"/>
            <a:endCxn id="155" idx="1"/>
          </p:cNvCxnSpPr>
          <p:nvPr/>
        </p:nvCxnSpPr>
        <p:spPr>
          <a:xfrm>
            <a:off x="4775422" y="27189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07630176-7455-4E12-8F2C-B99E453F6606}"/>
              </a:ext>
            </a:extLst>
          </p:cNvPr>
          <p:cNvSpPr txBox="1"/>
          <p:nvPr/>
        </p:nvSpPr>
        <p:spPr>
          <a:xfrm>
            <a:off x="5545165" y="3457996"/>
            <a:ext cx="662361" cy="21544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전압 </a:t>
            </a:r>
            <a:r>
              <a:rPr lang="ko-KR" altLang="en-US" sz="800" dirty="0" err="1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표시계</a:t>
            </a:r>
            <a:endParaRPr lang="ko-KR" altLang="en-US" sz="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DAEB6C78-3BA8-4B20-ACEE-3272CD143A5B}"/>
              </a:ext>
            </a:extLst>
          </p:cNvPr>
          <p:cNvCxnSpPr>
            <a:stCxn id="167" idx="1"/>
            <a:endCxn id="167" idx="1"/>
          </p:cNvCxnSpPr>
          <p:nvPr/>
        </p:nvCxnSpPr>
        <p:spPr>
          <a:xfrm>
            <a:off x="5545165" y="356571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E7FD185B-1213-4D40-9240-569AB407E6E9}"/>
              </a:ext>
            </a:extLst>
          </p:cNvPr>
          <p:cNvSpPr txBox="1"/>
          <p:nvPr/>
        </p:nvSpPr>
        <p:spPr>
          <a:xfrm>
            <a:off x="4278463" y="2388652"/>
            <a:ext cx="360996" cy="21544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전원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E927DA3-7A1D-4551-83AE-C9DFDA9423BF}"/>
              </a:ext>
            </a:extLst>
          </p:cNvPr>
          <p:cNvSpPr txBox="1"/>
          <p:nvPr/>
        </p:nvSpPr>
        <p:spPr>
          <a:xfrm>
            <a:off x="4815458" y="3164309"/>
            <a:ext cx="572593" cy="21544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제어 버튼</a:t>
            </a:r>
          </a:p>
        </p:txBody>
      </p:sp>
    </p:spTree>
    <p:extLst>
      <p:ext uri="{BB962C8B-B14F-4D97-AF65-F5344CB8AC3E}">
        <p14:creationId xmlns:p14="http://schemas.microsoft.com/office/powerpoint/2010/main" val="198243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4" descr="https://lh4.googleusercontent.com/bzUpSafywMZN6Qpn7a1t0MnH3wj9uExlXxN-XYSYoznAq2lFp_bfmdsYgLZ0zuVacUOuJxelLZh8Pevi-tzSdxrwfnKYK1_3NDozlcLyDYpJCM7oRDwYgiUYZEtzYxGOyzkvW_VdpbI">
            <a:extLst>
              <a:ext uri="{FF2B5EF4-FFF2-40B4-BE49-F238E27FC236}">
                <a16:creationId xmlns:a16="http://schemas.microsoft.com/office/drawing/2014/main" id="{78DCE3C5-922D-4583-B971-F15D14C8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247" y="1237830"/>
            <a:ext cx="478392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C0CF2D7-1F59-40A3-8758-13A062DDDAFE}"/>
              </a:ext>
            </a:extLst>
          </p:cNvPr>
          <p:cNvSpPr/>
          <p:nvPr/>
        </p:nvSpPr>
        <p:spPr>
          <a:xfrm>
            <a:off x="1974921" y="1093814"/>
            <a:ext cx="5184576" cy="2160240"/>
          </a:xfrm>
          <a:prstGeom prst="rect">
            <a:avLst/>
          </a:prstGeom>
          <a:noFill/>
          <a:ln w="5715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10120-3C2C-4489-961F-AB697399C4ED}"/>
              </a:ext>
            </a:extLst>
          </p:cNvPr>
          <p:cNvSpPr txBox="1"/>
          <p:nvPr/>
        </p:nvSpPr>
        <p:spPr>
          <a:xfrm>
            <a:off x="330012" y="3707978"/>
            <a:ext cx="8850500" cy="2064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디바이스의 증가에 따른 </a:t>
            </a:r>
            <a:r>
              <a:rPr lang="ko-KR" altLang="en-US" sz="2200" dirty="0" err="1">
                <a:solidFill>
                  <a:srgbClr val="0072C6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확장성</a:t>
            </a: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제공</a:t>
            </a:r>
            <a:endParaRPr lang="en-US" altLang="ko-KR" sz="22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화재발생시 수집된 데이터를 활용하여 </a:t>
            </a:r>
            <a:r>
              <a:rPr lang="ko-KR" altLang="en-US" sz="2200" dirty="0">
                <a:solidFill>
                  <a:srgbClr val="0072C6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화재구역 시각화 서비스 </a:t>
            </a: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제공 </a:t>
            </a:r>
            <a:endParaRPr lang="en-US" altLang="ko-KR" sz="22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서버의 부하를 분산하여 </a:t>
            </a:r>
            <a:r>
              <a:rPr lang="ko-KR" altLang="en-US" sz="2200" dirty="0">
                <a:solidFill>
                  <a:srgbClr val="0072C6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안정적</a:t>
            </a: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인 서비스 제공</a:t>
            </a:r>
            <a:endParaRPr lang="en-US" altLang="ko-KR" sz="22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수집된 센서데이터를 기반으로 화재감지 </a:t>
            </a:r>
            <a:r>
              <a:rPr lang="ko-KR" altLang="en-US" sz="2200" dirty="0">
                <a:solidFill>
                  <a:srgbClr val="0072C6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실시간 모니터링</a:t>
            </a: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서비스 제공 및 </a:t>
            </a:r>
            <a:r>
              <a:rPr lang="ko-KR" altLang="en-US" sz="2200" dirty="0">
                <a:solidFill>
                  <a:srgbClr val="006DD6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분석</a:t>
            </a:r>
            <a:endParaRPr lang="en-US" altLang="ko-KR" sz="2200" dirty="0">
              <a:solidFill>
                <a:srgbClr val="006DD6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8" name="Picture 4" descr="C:\Users\user\Desktop\imgres.jpg">
            <a:extLst>
              <a:ext uri="{FF2B5EF4-FFF2-40B4-BE49-F238E27FC236}">
                <a16:creationId xmlns:a16="http://schemas.microsoft.com/office/drawing/2014/main" id="{2C101534-8138-4C60-BF1B-63D31637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" y="3851992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user\Desktop\imgres.jpg">
            <a:extLst>
              <a:ext uri="{FF2B5EF4-FFF2-40B4-BE49-F238E27FC236}">
                <a16:creationId xmlns:a16="http://schemas.microsoft.com/office/drawing/2014/main" id="{4B631637-D861-43C9-9441-831D91FF9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9" y="4350071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user\Desktop\imgres.jpg">
            <a:extLst>
              <a:ext uri="{FF2B5EF4-FFF2-40B4-BE49-F238E27FC236}">
                <a16:creationId xmlns:a16="http://schemas.microsoft.com/office/drawing/2014/main" id="{DBCCD325-0949-4F56-8B6A-B234A3C1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9" y="4884197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user\Desktop\imgres.jpg">
            <a:extLst>
              <a:ext uri="{FF2B5EF4-FFF2-40B4-BE49-F238E27FC236}">
                <a16:creationId xmlns:a16="http://schemas.microsoft.com/office/drawing/2014/main" id="{95EAB6D3-D3AF-4341-A232-066F0666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9" y="5386077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1ED678-7B32-4AE5-8498-58C66D3AB20F}"/>
              </a:ext>
            </a:extLst>
          </p:cNvPr>
          <p:cNvSpPr/>
          <p:nvPr/>
        </p:nvSpPr>
        <p:spPr>
          <a:xfrm>
            <a:off x="0" y="-6147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클라우드 서버</a:t>
            </a:r>
          </a:p>
        </p:txBody>
      </p:sp>
    </p:spTree>
    <p:extLst>
      <p:ext uri="{BB962C8B-B14F-4D97-AF65-F5344CB8AC3E}">
        <p14:creationId xmlns:p14="http://schemas.microsoft.com/office/powerpoint/2010/main" val="320013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050145-B046-4F1A-9261-BB5F8228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3116"/>
            <a:ext cx="7369841" cy="5144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72375" y="1226391"/>
            <a:ext cx="1571625" cy="44550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8490744" y="1012082"/>
            <a:ext cx="4057651" cy="4479131"/>
            <a:chOff x="6638925" y="740901"/>
            <a:chExt cx="5410200" cy="5972175"/>
          </a:xfrm>
        </p:grpSpPr>
        <p:grpSp>
          <p:nvGrpSpPr>
            <p:cNvPr id="15" name="그룹 14"/>
            <p:cNvGrpSpPr/>
            <p:nvPr/>
          </p:nvGrpSpPr>
          <p:grpSpPr>
            <a:xfrm>
              <a:off x="6638925" y="740901"/>
              <a:ext cx="5410200" cy="5972175"/>
              <a:chOff x="6638925" y="752476"/>
              <a:chExt cx="5410200" cy="5972175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6638925" y="752476"/>
                <a:ext cx="5410200" cy="5962650"/>
              </a:xfrm>
              <a:prstGeom prst="rect">
                <a:avLst/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601598" y="1306127"/>
                <a:ext cx="4078467" cy="76944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50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화재감지기 위치를 지정하여 화재 도면에</a:t>
                </a:r>
                <a:endParaRPr lang="en-US" altLang="ko-KR" sz="1350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  <a:p>
                <a:r>
                  <a:rPr lang="ko-KR" altLang="en-US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실시간 화재 데이터 시각화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 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619999" y="2468269"/>
                <a:ext cx="3895724" cy="769441"/>
              </a:xfrm>
              <a:prstGeom prst="rect">
                <a:avLst/>
              </a:prstGeom>
              <a:solidFill>
                <a:srgbClr val="469D8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인근 소방서와 관공서에</a:t>
                </a:r>
                <a:endParaRPr lang="en-US" altLang="ko-KR" sz="1350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  <a:p>
                <a:r>
                  <a:rPr lang="ko-KR" altLang="en-US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화재 위치 데이터 제공</a:t>
                </a:r>
                <a:endParaRPr lang="en-US" altLang="ko-KR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657974" y="762001"/>
                <a:ext cx="685801" cy="5962650"/>
              </a:xfrm>
              <a:prstGeom prst="rect">
                <a:avLst/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1" name="갈매기형 수장 20"/>
              <p:cNvSpPr/>
              <p:nvPr/>
            </p:nvSpPr>
            <p:spPr>
              <a:xfrm rot="10800000">
                <a:off x="6762748" y="3667124"/>
                <a:ext cx="419101" cy="419101"/>
              </a:xfrm>
              <a:prstGeom prst="chevron">
                <a:avLst/>
              </a:prstGeom>
              <a:solidFill>
                <a:srgbClr val="DBDB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51163" y="5200467"/>
                <a:ext cx="3895724" cy="769441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화재가 감지되면 서버를 통한</a:t>
                </a:r>
                <a:endParaRPr lang="en-US" altLang="ko-KR" sz="1350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  <a:p>
                <a:r>
                  <a:rPr lang="ko-KR" altLang="en-US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실시간 푸시 알림 서비스 추가</a:t>
                </a:r>
                <a:endParaRPr lang="en-US" altLang="ko-KR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634887" y="3805455"/>
              <a:ext cx="3895724" cy="769441"/>
            </a:xfrm>
            <a:prstGeom prst="rect">
              <a:avLst/>
            </a:prstGeom>
            <a:solidFill>
              <a:srgbClr val="93CF4F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350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각각 감지기 상태와 서버상태</a:t>
              </a:r>
              <a:endParaRPr lang="en-US" altLang="ko-KR" sz="135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실시간 알림 및 서버상태 추가 </a:t>
              </a:r>
              <a:endPara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C1A524-68C8-4698-9AB8-66CFAA9C41E9}"/>
              </a:ext>
            </a:extLst>
          </p:cNvPr>
          <p:cNvSpPr/>
          <p:nvPr/>
        </p:nvSpPr>
        <p:spPr>
          <a:xfrm>
            <a:off x="0" y="-6147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클라우드 서버 모니터링</a:t>
            </a:r>
          </a:p>
        </p:txBody>
      </p:sp>
    </p:spTree>
    <p:extLst>
      <p:ext uri="{BB962C8B-B14F-4D97-AF65-F5344CB8AC3E}">
        <p14:creationId xmlns:p14="http://schemas.microsoft.com/office/powerpoint/2010/main" val="352252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9364E-6 L -0.38576 1.8936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5671073" y="4058547"/>
            <a:ext cx="3250613" cy="773704"/>
            <a:chOff x="7133794" y="3953991"/>
            <a:chExt cx="4257417" cy="1031605"/>
          </a:xfrm>
        </p:grpSpPr>
        <p:sp>
          <p:nvSpPr>
            <p:cNvPr id="59" name="사각형: 둥근 모서리 11"/>
            <p:cNvSpPr/>
            <p:nvPr/>
          </p:nvSpPr>
          <p:spPr>
            <a:xfrm flipH="1">
              <a:off x="7133794" y="3953991"/>
              <a:ext cx="4257417" cy="103160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0" name="자유형: 도형 12"/>
            <p:cNvSpPr/>
            <p:nvPr/>
          </p:nvSpPr>
          <p:spPr>
            <a:xfrm flipH="1">
              <a:off x="7133794" y="3953991"/>
              <a:ext cx="1363250" cy="1031605"/>
            </a:xfrm>
            <a:custGeom>
              <a:avLst/>
              <a:gdLst>
                <a:gd name="connsiteX0" fmla="*/ 411480 w 1280160"/>
                <a:gd name="connsiteY0" fmla="*/ 0 h 822960"/>
                <a:gd name="connsiteX1" fmla="*/ 1142997 w 1280160"/>
                <a:gd name="connsiteY1" fmla="*/ 0 h 822960"/>
                <a:gd name="connsiteX2" fmla="*/ 1280160 w 1280160"/>
                <a:gd name="connsiteY2" fmla="*/ 137163 h 822960"/>
                <a:gd name="connsiteX3" fmla="*/ 1280160 w 1280160"/>
                <a:gd name="connsiteY3" fmla="*/ 685797 h 822960"/>
                <a:gd name="connsiteX4" fmla="*/ 1142997 w 1280160"/>
                <a:gd name="connsiteY4" fmla="*/ 822960 h 822960"/>
                <a:gd name="connsiteX5" fmla="*/ 411481 w 1280160"/>
                <a:gd name="connsiteY5" fmla="*/ 822960 h 822960"/>
                <a:gd name="connsiteX6" fmla="*/ 0 w 1280160"/>
                <a:gd name="connsiteY6" fmla="*/ 41148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0160" h="822960">
                  <a:moveTo>
                    <a:pt x="411480" y="0"/>
                  </a:moveTo>
                  <a:lnTo>
                    <a:pt x="1142997" y="0"/>
                  </a:lnTo>
                  <a:cubicBezTo>
                    <a:pt x="1218750" y="0"/>
                    <a:pt x="1280160" y="61410"/>
                    <a:pt x="1280160" y="137163"/>
                  </a:cubicBezTo>
                  <a:lnTo>
                    <a:pt x="1280160" y="685797"/>
                  </a:lnTo>
                  <a:cubicBezTo>
                    <a:pt x="1280160" y="761550"/>
                    <a:pt x="1218750" y="822960"/>
                    <a:pt x="1142997" y="822960"/>
                  </a:cubicBezTo>
                  <a:lnTo>
                    <a:pt x="411481" y="822960"/>
                  </a:lnTo>
                  <a:lnTo>
                    <a:pt x="0" y="41148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1" name="TextBox 30"/>
            <p:cNvSpPr txBox="1"/>
            <p:nvPr/>
          </p:nvSpPr>
          <p:spPr>
            <a:xfrm>
              <a:off x="8497043" y="4041906"/>
              <a:ext cx="251459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관공서에 화재위치 데이터 제공</a:t>
              </a:r>
              <a:endPara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43" name="사각형: 둥근 모서리 1"/>
          <p:cNvSpPr/>
          <p:nvPr/>
        </p:nvSpPr>
        <p:spPr>
          <a:xfrm>
            <a:off x="405140" y="4055619"/>
            <a:ext cx="3396859" cy="7737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95976" y="4055618"/>
            <a:ext cx="3417730" cy="1801193"/>
            <a:chOff x="413232" y="2496001"/>
            <a:chExt cx="4556973" cy="2401590"/>
          </a:xfrm>
        </p:grpSpPr>
        <p:sp>
          <p:nvSpPr>
            <p:cNvPr id="53" name="자유형: 도형 4"/>
            <p:cNvSpPr/>
            <p:nvPr/>
          </p:nvSpPr>
          <p:spPr>
            <a:xfrm>
              <a:off x="3253086" y="2496001"/>
              <a:ext cx="1717119" cy="1031605"/>
            </a:xfrm>
            <a:custGeom>
              <a:avLst/>
              <a:gdLst>
                <a:gd name="connsiteX0" fmla="*/ 411480 w 1280160"/>
                <a:gd name="connsiteY0" fmla="*/ 0 h 822960"/>
                <a:gd name="connsiteX1" fmla="*/ 1142997 w 1280160"/>
                <a:gd name="connsiteY1" fmla="*/ 0 h 822960"/>
                <a:gd name="connsiteX2" fmla="*/ 1280160 w 1280160"/>
                <a:gd name="connsiteY2" fmla="*/ 137163 h 822960"/>
                <a:gd name="connsiteX3" fmla="*/ 1280160 w 1280160"/>
                <a:gd name="connsiteY3" fmla="*/ 685797 h 822960"/>
                <a:gd name="connsiteX4" fmla="*/ 1142997 w 1280160"/>
                <a:gd name="connsiteY4" fmla="*/ 822960 h 822960"/>
                <a:gd name="connsiteX5" fmla="*/ 411481 w 1280160"/>
                <a:gd name="connsiteY5" fmla="*/ 822960 h 822960"/>
                <a:gd name="connsiteX6" fmla="*/ 0 w 1280160"/>
                <a:gd name="connsiteY6" fmla="*/ 41148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0160" h="822960">
                  <a:moveTo>
                    <a:pt x="411480" y="0"/>
                  </a:moveTo>
                  <a:lnTo>
                    <a:pt x="1142997" y="0"/>
                  </a:lnTo>
                  <a:cubicBezTo>
                    <a:pt x="1218750" y="0"/>
                    <a:pt x="1280160" y="61410"/>
                    <a:pt x="1280160" y="137163"/>
                  </a:cubicBezTo>
                  <a:lnTo>
                    <a:pt x="1280160" y="685797"/>
                  </a:lnTo>
                  <a:cubicBezTo>
                    <a:pt x="1280160" y="761550"/>
                    <a:pt x="1218750" y="822960"/>
                    <a:pt x="1142997" y="822960"/>
                  </a:cubicBezTo>
                  <a:lnTo>
                    <a:pt x="411481" y="822960"/>
                  </a:lnTo>
                  <a:lnTo>
                    <a:pt x="0" y="41148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54" name="TextBox 35"/>
            <p:cNvSpPr txBox="1"/>
            <p:nvPr/>
          </p:nvSpPr>
          <p:spPr>
            <a:xfrm>
              <a:off x="663699" y="2598745"/>
              <a:ext cx="25603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단말기</a:t>
              </a:r>
              <a:r>
                <a:rPr lang="en-US" altLang="ko-KR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&amp;</a:t>
              </a:r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서버상태 제공</a:t>
              </a:r>
            </a:p>
          </p:txBody>
        </p:sp>
        <p:sp>
          <p:nvSpPr>
            <p:cNvPr id="55" name="TextBox 36"/>
            <p:cNvSpPr txBox="1"/>
            <p:nvPr/>
          </p:nvSpPr>
          <p:spPr>
            <a:xfrm>
              <a:off x="413232" y="4035817"/>
              <a:ext cx="29713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아기의 생활 패턴 </a:t>
              </a:r>
              <a:endPara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비교를 통한 상태 분석 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436396" y="1922156"/>
            <a:ext cx="3485290" cy="1840504"/>
            <a:chOff x="7133792" y="2534852"/>
            <a:chExt cx="4647053" cy="2454005"/>
          </a:xfrm>
        </p:grpSpPr>
        <p:grpSp>
          <p:nvGrpSpPr>
            <p:cNvPr id="2" name="그룹 1"/>
            <p:cNvGrpSpPr/>
            <p:nvPr/>
          </p:nvGrpSpPr>
          <p:grpSpPr>
            <a:xfrm>
              <a:off x="7245350" y="2534852"/>
              <a:ext cx="4535495" cy="2454005"/>
              <a:chOff x="7289800" y="2528502"/>
              <a:chExt cx="4535495" cy="2454005"/>
            </a:xfrm>
          </p:grpSpPr>
          <p:sp>
            <p:nvSpPr>
              <p:cNvPr id="39" name="사각형: 둥근 모서리 1"/>
              <p:cNvSpPr/>
              <p:nvPr/>
            </p:nvSpPr>
            <p:spPr>
              <a:xfrm>
                <a:off x="7289800" y="2528502"/>
                <a:ext cx="4529145" cy="1031605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40" name="사각형: 둥근 모서리 1"/>
              <p:cNvSpPr/>
              <p:nvPr/>
            </p:nvSpPr>
            <p:spPr>
              <a:xfrm>
                <a:off x="7296150" y="3950902"/>
                <a:ext cx="4529145" cy="1031605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44" name="자유형: 도형 10"/>
            <p:cNvSpPr/>
            <p:nvPr/>
          </p:nvSpPr>
          <p:spPr>
            <a:xfrm flipH="1">
              <a:off x="7133792" y="2534852"/>
              <a:ext cx="1755560" cy="1031605"/>
            </a:xfrm>
            <a:custGeom>
              <a:avLst/>
              <a:gdLst>
                <a:gd name="connsiteX0" fmla="*/ 411480 w 1280160"/>
                <a:gd name="connsiteY0" fmla="*/ 0 h 822960"/>
                <a:gd name="connsiteX1" fmla="*/ 1142997 w 1280160"/>
                <a:gd name="connsiteY1" fmla="*/ 0 h 822960"/>
                <a:gd name="connsiteX2" fmla="*/ 1280160 w 1280160"/>
                <a:gd name="connsiteY2" fmla="*/ 137163 h 822960"/>
                <a:gd name="connsiteX3" fmla="*/ 1280160 w 1280160"/>
                <a:gd name="connsiteY3" fmla="*/ 685797 h 822960"/>
                <a:gd name="connsiteX4" fmla="*/ 1142997 w 1280160"/>
                <a:gd name="connsiteY4" fmla="*/ 822960 h 822960"/>
                <a:gd name="connsiteX5" fmla="*/ 411481 w 1280160"/>
                <a:gd name="connsiteY5" fmla="*/ 822960 h 822960"/>
                <a:gd name="connsiteX6" fmla="*/ 0 w 1280160"/>
                <a:gd name="connsiteY6" fmla="*/ 41148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0160" h="822960">
                  <a:moveTo>
                    <a:pt x="411480" y="0"/>
                  </a:moveTo>
                  <a:lnTo>
                    <a:pt x="1142997" y="0"/>
                  </a:lnTo>
                  <a:cubicBezTo>
                    <a:pt x="1218750" y="0"/>
                    <a:pt x="1280160" y="61410"/>
                    <a:pt x="1280160" y="137163"/>
                  </a:cubicBezTo>
                  <a:lnTo>
                    <a:pt x="1280160" y="685797"/>
                  </a:lnTo>
                  <a:cubicBezTo>
                    <a:pt x="1280160" y="761550"/>
                    <a:pt x="1218750" y="822960"/>
                    <a:pt x="1142997" y="822960"/>
                  </a:cubicBezTo>
                  <a:lnTo>
                    <a:pt x="411481" y="822960"/>
                  </a:lnTo>
                  <a:lnTo>
                    <a:pt x="0" y="411480"/>
                  </a:lnTo>
                  <a:close/>
                </a:path>
              </a:pathLst>
            </a:custGeom>
            <a:solidFill>
              <a:srgbClr val="93C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7" name="TextBox 29"/>
            <p:cNvSpPr txBox="1"/>
            <p:nvPr/>
          </p:nvSpPr>
          <p:spPr>
            <a:xfrm>
              <a:off x="8877299" y="2829436"/>
              <a:ext cx="24961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실시간 모니터링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7818653" y="2785825"/>
              <a:ext cx="588261" cy="534782"/>
              <a:chOff x="7612912" y="2806995"/>
              <a:chExt cx="662763" cy="602512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336" y="2990088"/>
                <a:ext cx="409492" cy="362828"/>
              </a:xfrm>
              <a:prstGeom prst="rect">
                <a:avLst/>
              </a:prstGeom>
            </p:spPr>
          </p:pic>
          <p:sp>
            <p:nvSpPr>
              <p:cNvPr id="69" name="모서리가 둥근 직사각형 68"/>
              <p:cNvSpPr/>
              <p:nvPr/>
            </p:nvSpPr>
            <p:spPr>
              <a:xfrm>
                <a:off x="7612912" y="2806995"/>
                <a:ext cx="662763" cy="602512"/>
              </a:xfrm>
              <a:prstGeom prst="roundRect">
                <a:avLst>
                  <a:gd name="adj" fmla="val 9079"/>
                </a:avLst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 flipV="1">
                <a:off x="7629144" y="2910838"/>
                <a:ext cx="643128" cy="4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flipV="1">
                <a:off x="7677912" y="284987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flipV="1">
                <a:off x="7921752" y="284987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flipV="1">
                <a:off x="7799832" y="284987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flipV="1">
                <a:off x="8046212" y="284987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flipV="1">
                <a:off x="8157972" y="284733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7133794" y="3953991"/>
              <a:ext cx="4131952" cy="1031605"/>
              <a:chOff x="7133794" y="3953991"/>
              <a:chExt cx="4131952" cy="1031605"/>
            </a:xfrm>
          </p:grpSpPr>
          <p:sp>
            <p:nvSpPr>
              <p:cNvPr id="79" name="자유형: 도형 12"/>
              <p:cNvSpPr/>
              <p:nvPr/>
            </p:nvSpPr>
            <p:spPr>
              <a:xfrm flipH="1">
                <a:off x="7133794" y="3953991"/>
                <a:ext cx="1735886" cy="1031605"/>
              </a:xfrm>
              <a:custGeom>
                <a:avLst/>
                <a:gdLst>
                  <a:gd name="connsiteX0" fmla="*/ 411480 w 1280160"/>
                  <a:gd name="connsiteY0" fmla="*/ 0 h 822960"/>
                  <a:gd name="connsiteX1" fmla="*/ 1142997 w 1280160"/>
                  <a:gd name="connsiteY1" fmla="*/ 0 h 822960"/>
                  <a:gd name="connsiteX2" fmla="*/ 1280160 w 1280160"/>
                  <a:gd name="connsiteY2" fmla="*/ 137163 h 822960"/>
                  <a:gd name="connsiteX3" fmla="*/ 1280160 w 1280160"/>
                  <a:gd name="connsiteY3" fmla="*/ 685797 h 822960"/>
                  <a:gd name="connsiteX4" fmla="*/ 1142997 w 1280160"/>
                  <a:gd name="connsiteY4" fmla="*/ 822960 h 822960"/>
                  <a:gd name="connsiteX5" fmla="*/ 411481 w 1280160"/>
                  <a:gd name="connsiteY5" fmla="*/ 822960 h 822960"/>
                  <a:gd name="connsiteX6" fmla="*/ 0 w 1280160"/>
                  <a:gd name="connsiteY6" fmla="*/ 411480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0160" h="822960">
                    <a:moveTo>
                      <a:pt x="411480" y="0"/>
                    </a:moveTo>
                    <a:lnTo>
                      <a:pt x="1142997" y="0"/>
                    </a:lnTo>
                    <a:cubicBezTo>
                      <a:pt x="1218750" y="0"/>
                      <a:pt x="1280160" y="61410"/>
                      <a:pt x="1280160" y="137163"/>
                    </a:cubicBezTo>
                    <a:lnTo>
                      <a:pt x="1280160" y="685797"/>
                    </a:lnTo>
                    <a:cubicBezTo>
                      <a:pt x="1280160" y="761550"/>
                      <a:pt x="1218750" y="822960"/>
                      <a:pt x="1142997" y="822960"/>
                    </a:cubicBezTo>
                    <a:lnTo>
                      <a:pt x="411481" y="822960"/>
                    </a:lnTo>
                    <a:lnTo>
                      <a:pt x="0" y="41148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0" name="TextBox 30"/>
              <p:cNvSpPr txBox="1"/>
              <p:nvPr/>
            </p:nvSpPr>
            <p:spPr>
              <a:xfrm>
                <a:off x="8751146" y="4069146"/>
                <a:ext cx="25146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화재 발생시 푸시 알람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85726" y="5681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모바일 앱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65" y="1802299"/>
            <a:ext cx="1441118" cy="1441118"/>
          </a:xfrm>
          <a:prstGeom prst="rect">
            <a:avLst/>
          </a:prstGeom>
        </p:spPr>
      </p:pic>
      <p:sp>
        <p:nvSpPr>
          <p:cNvPr id="48" name="TextBox 43"/>
          <p:cNvSpPr txBox="1"/>
          <p:nvPr/>
        </p:nvSpPr>
        <p:spPr>
          <a:xfrm>
            <a:off x="3762868" y="3457259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WITH US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395976" y="1922155"/>
            <a:ext cx="3417730" cy="1838058"/>
            <a:chOff x="413232" y="2534852"/>
            <a:chExt cx="4556973" cy="2450744"/>
          </a:xfrm>
        </p:grpSpPr>
        <p:sp>
          <p:nvSpPr>
            <p:cNvPr id="83" name="사각형: 둥근 모서리 1"/>
            <p:cNvSpPr/>
            <p:nvPr/>
          </p:nvSpPr>
          <p:spPr>
            <a:xfrm>
              <a:off x="425450" y="2534852"/>
              <a:ext cx="4529145" cy="103160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84" name="사각형: 둥근 모서리 5"/>
            <p:cNvSpPr/>
            <p:nvPr/>
          </p:nvSpPr>
          <p:spPr>
            <a:xfrm>
              <a:off x="450850" y="3953991"/>
              <a:ext cx="4503745" cy="103160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413232" y="2534852"/>
              <a:ext cx="4556973" cy="2450744"/>
              <a:chOff x="413232" y="2534852"/>
              <a:chExt cx="4556973" cy="2450744"/>
            </a:xfrm>
          </p:grpSpPr>
          <p:sp>
            <p:nvSpPr>
              <p:cNvPr id="87" name="자유형: 도형 6"/>
              <p:cNvSpPr/>
              <p:nvPr/>
            </p:nvSpPr>
            <p:spPr>
              <a:xfrm>
                <a:off x="3192781" y="3953991"/>
                <a:ext cx="1761816" cy="1031605"/>
              </a:xfrm>
              <a:custGeom>
                <a:avLst/>
                <a:gdLst>
                  <a:gd name="connsiteX0" fmla="*/ 411480 w 1280160"/>
                  <a:gd name="connsiteY0" fmla="*/ 0 h 822960"/>
                  <a:gd name="connsiteX1" fmla="*/ 1142997 w 1280160"/>
                  <a:gd name="connsiteY1" fmla="*/ 0 h 822960"/>
                  <a:gd name="connsiteX2" fmla="*/ 1280160 w 1280160"/>
                  <a:gd name="connsiteY2" fmla="*/ 137163 h 822960"/>
                  <a:gd name="connsiteX3" fmla="*/ 1280160 w 1280160"/>
                  <a:gd name="connsiteY3" fmla="*/ 685797 h 822960"/>
                  <a:gd name="connsiteX4" fmla="*/ 1142997 w 1280160"/>
                  <a:gd name="connsiteY4" fmla="*/ 822960 h 822960"/>
                  <a:gd name="connsiteX5" fmla="*/ 411481 w 1280160"/>
                  <a:gd name="connsiteY5" fmla="*/ 822960 h 822960"/>
                  <a:gd name="connsiteX6" fmla="*/ 0 w 1280160"/>
                  <a:gd name="connsiteY6" fmla="*/ 411480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0160" h="822960">
                    <a:moveTo>
                      <a:pt x="411480" y="0"/>
                    </a:moveTo>
                    <a:lnTo>
                      <a:pt x="1142997" y="0"/>
                    </a:lnTo>
                    <a:cubicBezTo>
                      <a:pt x="1218750" y="0"/>
                      <a:pt x="1280160" y="61410"/>
                      <a:pt x="1280160" y="137163"/>
                    </a:cubicBezTo>
                    <a:lnTo>
                      <a:pt x="1280160" y="685797"/>
                    </a:lnTo>
                    <a:cubicBezTo>
                      <a:pt x="1280160" y="761550"/>
                      <a:pt x="1218750" y="822960"/>
                      <a:pt x="1142997" y="822960"/>
                    </a:cubicBezTo>
                    <a:lnTo>
                      <a:pt x="411481" y="822960"/>
                    </a:lnTo>
                    <a:lnTo>
                      <a:pt x="0" y="411480"/>
                    </a:lnTo>
                    <a:close/>
                  </a:path>
                </a:pathLst>
              </a:custGeom>
              <a:solidFill>
                <a:srgbClr val="93C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grpSp>
            <p:nvGrpSpPr>
              <p:cNvPr id="88" name="그룹 87"/>
              <p:cNvGrpSpPr/>
              <p:nvPr/>
            </p:nvGrpSpPr>
            <p:grpSpPr>
              <a:xfrm>
                <a:off x="413232" y="2534852"/>
                <a:ext cx="4556973" cy="2362739"/>
                <a:chOff x="413232" y="2534852"/>
                <a:chExt cx="4556973" cy="2362739"/>
              </a:xfrm>
            </p:grpSpPr>
            <p:sp>
              <p:nvSpPr>
                <p:cNvPr id="89" name="자유형: 도형 4"/>
                <p:cNvSpPr/>
                <p:nvPr/>
              </p:nvSpPr>
              <p:spPr>
                <a:xfrm>
                  <a:off x="3253086" y="2534852"/>
                  <a:ext cx="1717119" cy="1031605"/>
                </a:xfrm>
                <a:custGeom>
                  <a:avLst/>
                  <a:gdLst>
                    <a:gd name="connsiteX0" fmla="*/ 411480 w 1280160"/>
                    <a:gd name="connsiteY0" fmla="*/ 0 h 822960"/>
                    <a:gd name="connsiteX1" fmla="*/ 1142997 w 1280160"/>
                    <a:gd name="connsiteY1" fmla="*/ 0 h 822960"/>
                    <a:gd name="connsiteX2" fmla="*/ 1280160 w 1280160"/>
                    <a:gd name="connsiteY2" fmla="*/ 137163 h 822960"/>
                    <a:gd name="connsiteX3" fmla="*/ 1280160 w 1280160"/>
                    <a:gd name="connsiteY3" fmla="*/ 685797 h 822960"/>
                    <a:gd name="connsiteX4" fmla="*/ 1142997 w 1280160"/>
                    <a:gd name="connsiteY4" fmla="*/ 822960 h 822960"/>
                    <a:gd name="connsiteX5" fmla="*/ 411481 w 1280160"/>
                    <a:gd name="connsiteY5" fmla="*/ 822960 h 822960"/>
                    <a:gd name="connsiteX6" fmla="*/ 0 w 1280160"/>
                    <a:gd name="connsiteY6" fmla="*/ 41148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0160" h="822960">
                      <a:moveTo>
                        <a:pt x="411480" y="0"/>
                      </a:moveTo>
                      <a:lnTo>
                        <a:pt x="1142997" y="0"/>
                      </a:lnTo>
                      <a:cubicBezTo>
                        <a:pt x="1218750" y="0"/>
                        <a:pt x="1280160" y="61410"/>
                        <a:pt x="1280160" y="137163"/>
                      </a:cubicBezTo>
                      <a:lnTo>
                        <a:pt x="1280160" y="685797"/>
                      </a:lnTo>
                      <a:cubicBezTo>
                        <a:pt x="1280160" y="761550"/>
                        <a:pt x="1218750" y="822960"/>
                        <a:pt x="1142997" y="822960"/>
                      </a:cubicBezTo>
                      <a:lnTo>
                        <a:pt x="411481" y="822960"/>
                      </a:lnTo>
                      <a:lnTo>
                        <a:pt x="0" y="41148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350"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90" name="TextBox 35"/>
                <p:cNvSpPr txBox="1"/>
                <p:nvPr/>
              </p:nvSpPr>
              <p:spPr>
                <a:xfrm>
                  <a:off x="693420" y="2796541"/>
                  <a:ext cx="256032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원격제어</a:t>
                  </a:r>
                </a:p>
              </p:txBody>
            </p:sp>
            <p:sp>
              <p:nvSpPr>
                <p:cNvPr id="91" name="TextBox 36"/>
                <p:cNvSpPr txBox="1"/>
                <p:nvPr/>
              </p:nvSpPr>
              <p:spPr>
                <a:xfrm>
                  <a:off x="413232" y="4035816"/>
                  <a:ext cx="2971318" cy="861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화재 시 실시간 화재도면 소방서에 제공</a:t>
                  </a:r>
                </a:p>
              </p:txBody>
            </p:sp>
            <p:pic>
              <p:nvPicPr>
                <p:cNvPr id="92" name="그림 9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6352" y="2774181"/>
                  <a:ext cx="639180" cy="63918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6" name="그룹 95"/>
          <p:cNvGrpSpPr/>
          <p:nvPr/>
        </p:nvGrpSpPr>
        <p:grpSpPr>
          <a:xfrm>
            <a:off x="3355833" y="1168242"/>
            <a:ext cx="2417866" cy="4243322"/>
            <a:chOff x="4474444" y="906780"/>
            <a:chExt cx="3223821" cy="5657763"/>
          </a:xfrm>
        </p:grpSpPr>
        <p:sp>
          <p:nvSpPr>
            <p:cNvPr id="97" name="사각형: 둥근 모서리 15"/>
            <p:cNvSpPr/>
            <p:nvPr/>
          </p:nvSpPr>
          <p:spPr>
            <a:xfrm>
              <a:off x="4474444" y="906780"/>
              <a:ext cx="3223821" cy="5657763"/>
            </a:xfrm>
            <a:prstGeom prst="roundRect">
              <a:avLst>
                <a:gd name="adj" fmla="val 10725"/>
              </a:avLst>
            </a:prstGeom>
            <a:solidFill>
              <a:srgbClr val="F9F9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5883639" y="6020839"/>
              <a:ext cx="405430" cy="4054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00" name="사각형: 둥근 모서리 23"/>
            <p:cNvSpPr/>
            <p:nvPr/>
          </p:nvSpPr>
          <p:spPr>
            <a:xfrm>
              <a:off x="5631502" y="1211383"/>
              <a:ext cx="909704" cy="1455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08" y="4093207"/>
            <a:ext cx="685800" cy="685800"/>
          </a:xfrm>
          <a:prstGeom prst="rect">
            <a:avLst/>
          </a:prstGeom>
        </p:spPr>
      </p:pic>
      <p:sp>
        <p:nvSpPr>
          <p:cNvPr id="63" name="막힌 원호 62"/>
          <p:cNvSpPr/>
          <p:nvPr/>
        </p:nvSpPr>
        <p:spPr>
          <a:xfrm rot="16200000">
            <a:off x="2793873" y="4203632"/>
            <a:ext cx="529651" cy="529651"/>
          </a:xfrm>
          <a:prstGeom prst="blockArc">
            <a:avLst>
              <a:gd name="adj1" fmla="val 10975879"/>
              <a:gd name="adj2" fmla="val 9912686"/>
              <a:gd name="adj3" fmla="val 200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97506" y="4337983"/>
            <a:ext cx="3834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</a:t>
            </a:r>
            <a:endParaRPr lang="ko-KR" altLang="en-US" sz="135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3822C18-59E4-4132-A98B-7AC724843083}"/>
              </a:ext>
            </a:extLst>
          </p:cNvPr>
          <p:cNvSpPr/>
          <p:nvPr/>
        </p:nvSpPr>
        <p:spPr>
          <a:xfrm>
            <a:off x="0" y="-6147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모바일 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1518BB-E626-4A7D-9817-07D4D2B08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104" y="1625567"/>
            <a:ext cx="2271626" cy="3328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31B9FF-DE60-480E-B4C8-CBFD2F6193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07" y="3034908"/>
            <a:ext cx="659301" cy="6593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64BBB4-27CB-4620-81C1-461F58B223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9" y="3047878"/>
            <a:ext cx="570018" cy="57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4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532F7B-5C5C-4646-9849-7FFEB1C103B1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시장분석 및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경쟁성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6BB87C-1663-46E3-AF09-9F39ED30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051"/>
            <a:ext cx="9144000" cy="50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4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73F577-CA94-4AAE-BDB4-C00007E3379E}"/>
              </a:ext>
            </a:extLst>
          </p:cNvPr>
          <p:cNvSpPr txBox="1"/>
          <p:nvPr/>
        </p:nvSpPr>
        <p:spPr>
          <a:xfrm>
            <a:off x="2732995" y="2704666"/>
            <a:ext cx="456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  <a:cs typeface="함초롬바탕" pitchFamily="18" charset="-127"/>
              </a:rPr>
              <a:t>•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 스마트 빌딩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아파트으로의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변화 가속화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DD3178A-AED1-480F-BA53-5C93408BAB19}"/>
              </a:ext>
            </a:extLst>
          </p:cNvPr>
          <p:cNvSpPr/>
          <p:nvPr/>
        </p:nvSpPr>
        <p:spPr>
          <a:xfrm>
            <a:off x="2761518" y="2580412"/>
            <a:ext cx="4532341" cy="560905"/>
          </a:xfrm>
          <a:prstGeom prst="roundRect">
            <a:avLst/>
          </a:prstGeom>
          <a:noFill/>
          <a:ln w="44450">
            <a:solidFill>
              <a:srgbClr val="86A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6F4A06-93B1-4DF5-B894-B707031C9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3" y="1037456"/>
            <a:ext cx="1130577" cy="113057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88FF96B-FEC7-4BED-B74D-61004DC7D820}"/>
              </a:ext>
            </a:extLst>
          </p:cNvPr>
          <p:cNvGrpSpPr/>
          <p:nvPr/>
        </p:nvGrpSpPr>
        <p:grpSpPr>
          <a:xfrm>
            <a:off x="2192408" y="1284418"/>
            <a:ext cx="5819305" cy="769053"/>
            <a:chOff x="1835696" y="2098005"/>
            <a:chExt cx="5515392" cy="68055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C82EB74-FD4D-4D9C-9580-6AD3BE78C5E6}"/>
                </a:ext>
              </a:extLst>
            </p:cNvPr>
            <p:cNvSpPr/>
            <p:nvPr/>
          </p:nvSpPr>
          <p:spPr>
            <a:xfrm>
              <a:off x="1862729" y="2098005"/>
              <a:ext cx="5488359" cy="549905"/>
            </a:xfrm>
            <a:prstGeom prst="roundRect">
              <a:avLst/>
            </a:prstGeom>
            <a:noFill/>
            <a:ln w="44450">
              <a:solidFill>
                <a:srgbClr val="86AF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9F0769-0DE8-47B1-80A5-E3F596A92219}"/>
                </a:ext>
              </a:extLst>
            </p:cNvPr>
            <p:cNvSpPr txBox="1"/>
            <p:nvPr/>
          </p:nvSpPr>
          <p:spPr>
            <a:xfrm>
              <a:off x="1835696" y="2206605"/>
              <a:ext cx="4453696" cy="57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옛날목욕탕L" panose="02020600000000000000" pitchFamily="18" charset="-127"/>
                  <a:ea typeface="a옛날목욕탕L" panose="02020600000000000000" pitchFamily="18" charset="-127"/>
                  <a:cs typeface="함초롬바탕" pitchFamily="18" charset="-127"/>
                </a:rPr>
                <a:t>•IoT</a:t>
              </a:r>
              <a:r>
                <a:rPr lang="ko-KR" altLang="en-US" b="1" dirty="0">
                  <a:latin typeface="a옛날목욕탕L" panose="02020600000000000000" pitchFamily="18" charset="-127"/>
                  <a:ea typeface="a옛날목욕탕L" panose="02020600000000000000" pitchFamily="18" charset="-127"/>
                  <a:cs typeface="함초롬바탕" pitchFamily="18" charset="-127"/>
                </a:rPr>
                <a:t>기술로 차별화된 화재 안전대응 시장 개척 </a:t>
              </a:r>
              <a:endPara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endParaRPr lang="ko-KR" altLang="en-US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9AE6FB8-1DE0-4981-94ED-E5BA5E5B5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8" y="3601149"/>
            <a:ext cx="1130578" cy="1130578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D2100C0-724E-4C41-8735-88AD9CCAA050}"/>
              </a:ext>
            </a:extLst>
          </p:cNvPr>
          <p:cNvSpPr/>
          <p:nvPr/>
        </p:nvSpPr>
        <p:spPr>
          <a:xfrm>
            <a:off x="2209430" y="3920786"/>
            <a:ext cx="6155852" cy="543076"/>
          </a:xfrm>
          <a:prstGeom prst="roundRect">
            <a:avLst/>
          </a:prstGeom>
          <a:noFill/>
          <a:ln w="44450">
            <a:solidFill>
              <a:srgbClr val="86A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F0E4F-5C4C-4457-B4A0-B703E76B074B}"/>
              </a:ext>
            </a:extLst>
          </p:cNvPr>
          <p:cNvSpPr txBox="1"/>
          <p:nvPr/>
        </p:nvSpPr>
        <p:spPr>
          <a:xfrm>
            <a:off x="2255533" y="4003576"/>
            <a:ext cx="623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  <a:cs typeface="함초롬바탕" pitchFamily="18" charset="-127"/>
              </a:rPr>
              <a:t>•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빠른 화재 진압작전 수립으로 </a:t>
            </a:r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골든타임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확보 와 재난문자 발송 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165C8D-A922-4FF0-A533-ED612E3C33E0}"/>
              </a:ext>
            </a:extLst>
          </p:cNvPr>
          <p:cNvGrpSpPr/>
          <p:nvPr/>
        </p:nvGrpSpPr>
        <p:grpSpPr>
          <a:xfrm>
            <a:off x="1394928" y="2282595"/>
            <a:ext cx="1218808" cy="1130578"/>
            <a:chOff x="3029387" y="3431118"/>
            <a:chExt cx="1539054" cy="153905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143A7A-578B-4E96-A799-167D564D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387" y="3431118"/>
              <a:ext cx="1539054" cy="15390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149F63-EFAD-4768-A526-90DC6C899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703" y="3684064"/>
              <a:ext cx="973265" cy="973265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5EEF842-7011-49B4-99FF-C26737AC1C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3" y="3839869"/>
            <a:ext cx="706218" cy="70621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7A8307-D465-495A-83FC-DD26BC4FEA9C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활용 및 기대효과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7D44B2-1727-46A9-B92C-7C4C632A70CA}"/>
              </a:ext>
            </a:extLst>
          </p:cNvPr>
          <p:cNvGrpSpPr/>
          <p:nvPr/>
        </p:nvGrpSpPr>
        <p:grpSpPr>
          <a:xfrm>
            <a:off x="1393678" y="4894622"/>
            <a:ext cx="1218808" cy="1233147"/>
            <a:chOff x="741234" y="4844516"/>
            <a:chExt cx="1218808" cy="123314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83C0584-021A-4425-92B9-B44624AD5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68" y="4844522"/>
              <a:ext cx="1130578" cy="1130578"/>
            </a:xfrm>
            <a:prstGeom prst="rect">
              <a:avLst/>
            </a:prstGeom>
          </p:spPr>
        </p:pic>
        <p:pic>
          <p:nvPicPr>
            <p:cNvPr id="1026" name="Picture 2" descr="open data iconì ëí ì´ë¯¸ì§ ê²ìê²°ê³¼">
              <a:extLst>
                <a:ext uri="{FF2B5EF4-FFF2-40B4-BE49-F238E27FC236}">
                  <a16:creationId xmlns:a16="http://schemas.microsoft.com/office/drawing/2014/main" id="{F8FC041A-C709-42B3-8ACC-2581E0D2F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302" b="89922" l="9804" r="89804">
                          <a14:foregroundMark x1="31373" y1="32558" x2="65098" y2="37209"/>
                          <a14:foregroundMark x1="64706" y1="25581" x2="65882" y2="41085"/>
                          <a14:foregroundMark x1="65490" y1="29845" x2="62353" y2="43411"/>
                          <a14:foregroundMark x1="67059" y1="30233" x2="68627" y2="44574"/>
                          <a14:foregroundMark x1="65490" y1="32171" x2="25490" y2="36822"/>
                          <a14:foregroundMark x1="25490" y1="36822" x2="52549" y2="40310"/>
                          <a14:foregroundMark x1="56863" y1="36047" x2="52549" y2="43411"/>
                          <a14:foregroundMark x1="49020" y1="9302" x2="49020" y2="9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234" y="4844516"/>
              <a:ext cx="1218808" cy="1233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A9050B-589A-42B0-8EC1-E4522BBC32B5}"/>
                </a:ext>
              </a:extLst>
            </p:cNvPr>
            <p:cNvSpPr txBox="1"/>
            <p:nvPr/>
          </p:nvSpPr>
          <p:spPr>
            <a:xfrm>
              <a:off x="1004876" y="5569832"/>
              <a:ext cx="675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DATA</a:t>
              </a:r>
              <a:endPara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E25633-7315-4543-8141-31C73479AB59}"/>
              </a:ext>
            </a:extLst>
          </p:cNvPr>
          <p:cNvSpPr txBox="1"/>
          <p:nvPr/>
        </p:nvSpPr>
        <p:spPr>
          <a:xfrm>
            <a:off x="2701806" y="5286655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  <a:cs typeface="함초롬바탕" pitchFamily="18" charset="-127"/>
              </a:rPr>
              <a:t>•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화재 데이터를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open API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통해 제공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B40D19-9BC4-4020-BDE6-D6BCDFEA3EE8}"/>
              </a:ext>
            </a:extLst>
          </p:cNvPr>
          <p:cNvSpPr/>
          <p:nvPr/>
        </p:nvSpPr>
        <p:spPr>
          <a:xfrm>
            <a:off x="2733733" y="5179464"/>
            <a:ext cx="3956665" cy="560905"/>
          </a:xfrm>
          <a:prstGeom prst="roundRect">
            <a:avLst/>
          </a:prstGeom>
          <a:noFill/>
          <a:ln w="44450">
            <a:solidFill>
              <a:srgbClr val="86A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0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25" grpId="0" animBg="1"/>
      <p:bldP spid="26" grpId="0"/>
      <p:bldP spid="28" grpId="0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B7250D-7D13-4F8C-8C30-818C9DD53DAE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시연영상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B926FCDE-E000-4C92-BB76-D0A1DBC4A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33267"/>
            <a:ext cx="9144000" cy="51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2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47609" y="140394"/>
            <a:ext cx="6053644" cy="5967611"/>
          </a:xfrm>
          <a:prstGeom prst="rect">
            <a:avLst/>
          </a:prstGeom>
          <a:solidFill>
            <a:schemeClr val="accent5">
              <a:lumMod val="20000"/>
              <a:lumOff val="80000"/>
              <a:alpha val="46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4791" y="-396478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2" y="2527123"/>
            <a:ext cx="2358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accent5">
                    <a:lumMod val="50000"/>
                  </a:schemeClr>
                </a:solidFill>
                <a:latin typeface="a옛날목욕탕B" pitchFamily="18" charset="-127"/>
                <a:ea typeface="a옛날목욕탕B" pitchFamily="18" charset="-127"/>
                <a:cs typeface="Arial Unicode MS" pitchFamily="50" charset="-127"/>
              </a:rPr>
              <a:t>Contents</a:t>
            </a:r>
          </a:p>
          <a:p>
            <a:pPr algn="ctr"/>
            <a:r>
              <a:rPr lang="ko-KR" altLang="en-US" sz="1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CF08B-00FC-49E0-8ED6-1184DA80F8A3}"/>
              </a:ext>
            </a:extLst>
          </p:cNvPr>
          <p:cNvSpPr txBox="1"/>
          <p:nvPr/>
        </p:nvSpPr>
        <p:spPr>
          <a:xfrm>
            <a:off x="4380486" y="1763552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3.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전체 구성도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76AB2-AD3C-4430-8414-C41575AFF5A1}"/>
              </a:ext>
            </a:extLst>
          </p:cNvPr>
          <p:cNvSpPr txBox="1"/>
          <p:nvPr/>
        </p:nvSpPr>
        <p:spPr>
          <a:xfrm>
            <a:off x="4365611" y="985838"/>
            <a:ext cx="4368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기존제품 특징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DD68D-A6C1-4CC0-9084-45881677195F}"/>
              </a:ext>
            </a:extLst>
          </p:cNvPr>
          <p:cNvSpPr txBox="1"/>
          <p:nvPr/>
        </p:nvSpPr>
        <p:spPr>
          <a:xfrm>
            <a:off x="4365610" y="2539230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4.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개발제품 특징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693A8-7B74-4464-A3B9-05F416AFFD79}"/>
              </a:ext>
            </a:extLst>
          </p:cNvPr>
          <p:cNvSpPr txBox="1"/>
          <p:nvPr/>
        </p:nvSpPr>
        <p:spPr>
          <a:xfrm>
            <a:off x="4365609" y="3313734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5.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활용 및 기대효과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3351CB-F8C4-489A-8D82-C1B5931A3756}"/>
              </a:ext>
            </a:extLst>
          </p:cNvPr>
          <p:cNvSpPr txBox="1"/>
          <p:nvPr/>
        </p:nvSpPr>
        <p:spPr>
          <a:xfrm>
            <a:off x="4365611" y="211334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1.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목적 및 필요성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6C3833-2A6E-49A3-9EE2-3465A5660F4F}"/>
              </a:ext>
            </a:extLst>
          </p:cNvPr>
          <p:cNvSpPr txBox="1"/>
          <p:nvPr/>
        </p:nvSpPr>
        <p:spPr>
          <a:xfrm>
            <a:off x="4365609" y="4088238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6.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시장 분석 및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경쟁성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E1BD-A851-43F1-98CD-E6DD62FB5772}"/>
              </a:ext>
            </a:extLst>
          </p:cNvPr>
          <p:cNvSpPr txBox="1"/>
          <p:nvPr/>
        </p:nvSpPr>
        <p:spPr>
          <a:xfrm>
            <a:off x="4351952" y="4862742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7.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93274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E0DDC69-470A-4F78-88D4-DE315AF6D945}"/>
              </a:ext>
            </a:extLst>
          </p:cNvPr>
          <p:cNvSpPr/>
          <p:nvPr/>
        </p:nvSpPr>
        <p:spPr>
          <a:xfrm>
            <a:off x="0" y="-88701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목적 및 필요성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13482" y="3042459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용량 초과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45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목적 및 필요성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50FAF8EE-E9FF-4339-AFB6-63E23EE9DDA5}"/>
              </a:ext>
            </a:extLst>
          </p:cNvPr>
          <p:cNvSpPr txBox="1">
            <a:spLocks/>
          </p:cNvSpPr>
          <p:nvPr/>
        </p:nvSpPr>
        <p:spPr>
          <a:xfrm>
            <a:off x="539554" y="508407"/>
            <a:ext cx="9391849" cy="2071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/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최근 화재사고가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빈번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하게 발생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/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IoT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기술이 발달함에 따라 지능형 화재안전대응시장이 크게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성장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하고 있다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/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성장세에 비해 다양한 서비스를 제공하는 기술력이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부실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한 실정이다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/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지능형 화재 안전대응 시스템에 대한 관심이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급증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하고 있으며 가격이 부담스럽다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2" name="Picture 4" descr="C:\Users\user\Desktop\imgres.jpg">
            <a:extLst>
              <a:ext uri="{FF2B5EF4-FFF2-40B4-BE49-F238E27FC236}">
                <a16:creationId xmlns:a16="http://schemas.microsoft.com/office/drawing/2014/main" id="{5BF7181D-7B6C-4C0B-BC0B-C3D8210F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39" y="1322591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user\Desktop\imgres.jpg">
            <a:extLst>
              <a:ext uri="{FF2B5EF4-FFF2-40B4-BE49-F238E27FC236}">
                <a16:creationId xmlns:a16="http://schemas.microsoft.com/office/drawing/2014/main" id="{96D942E1-71A9-4028-9550-A6DA3A457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5" y="1754823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user\Desktop\imgres.jpg">
            <a:extLst>
              <a:ext uri="{FF2B5EF4-FFF2-40B4-BE49-F238E27FC236}">
                <a16:creationId xmlns:a16="http://schemas.microsoft.com/office/drawing/2014/main" id="{3434438B-5C81-48A4-9ECD-74C16716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6" y="2200499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ì¬ìì  ìì¥ê·ëª¨ì ëí ì´ë¯¸ì§ ê²ìê²°ê³¼">
            <a:extLst>
              <a:ext uri="{FF2B5EF4-FFF2-40B4-BE49-F238E27FC236}">
                <a16:creationId xmlns:a16="http://schemas.microsoft.com/office/drawing/2014/main" id="{8E2F875C-0891-43B7-8D0D-97AB9121F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80235"/>
            <a:ext cx="3079044" cy="24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8810D3-5BF1-4307-AB46-2729B6D4C0F6}"/>
              </a:ext>
            </a:extLst>
          </p:cNvPr>
          <p:cNvSpPr txBox="1"/>
          <p:nvPr/>
        </p:nvSpPr>
        <p:spPr>
          <a:xfrm>
            <a:off x="107506" y="5318889"/>
            <a:ext cx="3026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[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세계 안전시장 규모 추이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]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30" name="Picture 6" descr="íì¬ìì  ìì¥ê·ëª¨ì ëí ì´ë¯¸ì§ ê²ìê²°ê³¼">
            <a:extLst>
              <a:ext uri="{FF2B5EF4-FFF2-40B4-BE49-F238E27FC236}">
                <a16:creationId xmlns:a16="http://schemas.microsoft.com/office/drawing/2014/main" id="{ABC47A0C-1B68-4FF6-B249-9754E413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" b="47902"/>
          <a:stretch/>
        </p:blipFill>
        <p:spPr bwMode="auto">
          <a:xfrm>
            <a:off x="3275858" y="2880235"/>
            <a:ext cx="2868155" cy="207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ì¬ìì  ìì¥ê·ëª¨ì ëí ì´ë¯¸ì§ ê²ìê²°ê³¼">
            <a:extLst>
              <a:ext uri="{FF2B5EF4-FFF2-40B4-BE49-F238E27FC236}">
                <a16:creationId xmlns:a16="http://schemas.microsoft.com/office/drawing/2014/main" id="{6494CACF-C6BE-4624-8B92-5159F98C0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7" r="642"/>
          <a:stretch/>
        </p:blipFill>
        <p:spPr bwMode="auto">
          <a:xfrm>
            <a:off x="6234791" y="2913403"/>
            <a:ext cx="2813394" cy="18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745470-88C6-41FD-B6DD-0DAA16248132}"/>
              </a:ext>
            </a:extLst>
          </p:cNvPr>
          <p:cNvSpPr txBox="1"/>
          <p:nvPr/>
        </p:nvSpPr>
        <p:spPr>
          <a:xfrm>
            <a:off x="4426443" y="5396100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[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 소방 및 관련업 매출 규모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]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5" name="Picture 4" descr="C:\Users\user\Desktop\imgres.jpg">
            <a:extLst>
              <a:ext uri="{FF2B5EF4-FFF2-40B4-BE49-F238E27FC236}">
                <a16:creationId xmlns:a16="http://schemas.microsoft.com/office/drawing/2014/main" id="{67534891-8E1A-4542-84AB-979F101F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4" y="854339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36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8C49C7-46D9-4D98-B36E-A70797936682}"/>
              </a:ext>
            </a:extLst>
          </p:cNvPr>
          <p:cNvSpPr txBox="1"/>
          <p:nvPr/>
        </p:nvSpPr>
        <p:spPr>
          <a:xfrm>
            <a:off x="101504" y="755650"/>
            <a:ext cx="4038449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화재수신기란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 건물에 설치되어 있는 화재감지기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데이터를 수신 받는 기기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50" name="Picture 2" descr="íì¬ìì ê¸°ì ëí ì´ë¯¸ì§ ê²ìê²°ê³¼">
            <a:extLst>
              <a:ext uri="{FF2B5EF4-FFF2-40B4-BE49-F238E27FC236}">
                <a16:creationId xmlns:a16="http://schemas.microsoft.com/office/drawing/2014/main" id="{493B5403-4402-4734-A2F9-713F8D84A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0" y="2163485"/>
            <a:ext cx="2583184" cy="335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E87DDA-457A-4A36-878B-86985FF62351}"/>
              </a:ext>
            </a:extLst>
          </p:cNvPr>
          <p:cNvSpPr/>
          <p:nvPr/>
        </p:nvSpPr>
        <p:spPr>
          <a:xfrm>
            <a:off x="-171702" y="5609706"/>
            <a:ext cx="3875148" cy="3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 </a:t>
            </a:r>
            <a:r>
              <a:rPr lang="ko-KR" altLang="en-US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설치되어 있는 화재감지 수신기 </a:t>
            </a:r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 </a:t>
            </a:r>
            <a:endParaRPr lang="ko-KR" altLang="en-US" sz="16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2CC03-97CF-4ED9-9789-38C51C7CF999}"/>
              </a:ext>
            </a:extLst>
          </p:cNvPr>
          <p:cNvSpPr txBox="1"/>
          <p:nvPr/>
        </p:nvSpPr>
        <p:spPr>
          <a:xfrm>
            <a:off x="4567211" y="781289"/>
            <a:ext cx="4038449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화재감지기란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센서를 통해 온도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연기등을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감지하여 화재가 생기면 알려주는 기기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9C38095-F87C-4BF3-A797-46CE551D4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3251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64146240" descr="EMB000038ac6ead">
            <a:extLst>
              <a:ext uri="{FF2B5EF4-FFF2-40B4-BE49-F238E27FC236}">
                <a16:creationId xmlns:a16="http://schemas.microsoft.com/office/drawing/2014/main" id="{9AB7091B-1054-4D3C-B7F8-205096A7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46" y="3883747"/>
            <a:ext cx="540067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7F205-423C-4068-8B48-BFD9F9BBDAC9}"/>
              </a:ext>
            </a:extLst>
          </p:cNvPr>
          <p:cNvSpPr/>
          <p:nvPr/>
        </p:nvSpPr>
        <p:spPr>
          <a:xfrm>
            <a:off x="4317118" y="5640295"/>
            <a:ext cx="4575362" cy="287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 </a:t>
            </a:r>
            <a:r>
              <a:rPr lang="ko-KR" altLang="en-US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상용화되어 있는 스마트 화재 감지 및 경보기 </a:t>
            </a:r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54" name="Picture 6" descr="íì¬ê°ì§ê¸°ì ëí ì´ë¯¸ì§ ê²ìê²°ê³¼">
            <a:extLst>
              <a:ext uri="{FF2B5EF4-FFF2-40B4-BE49-F238E27FC236}">
                <a16:creationId xmlns:a16="http://schemas.microsoft.com/office/drawing/2014/main" id="{A4D767E3-F6C4-42D6-81F0-08D21DAD2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0" y="2163485"/>
            <a:ext cx="15716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492A9D-4F30-4A32-BE42-30D56717A328}"/>
              </a:ext>
            </a:extLst>
          </p:cNvPr>
          <p:cNvSpPr/>
          <p:nvPr/>
        </p:nvSpPr>
        <p:spPr>
          <a:xfrm>
            <a:off x="6286164" y="2501220"/>
            <a:ext cx="25353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 </a:t>
            </a:r>
            <a:r>
              <a:rPr lang="ko-KR" altLang="en-US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국내 건물에 흔히 설치되어 있는 화재감지기 </a:t>
            </a:r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6EEBCB-D74B-4335-8D8B-ADE0F67AB8E9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기존제품 특징</a:t>
            </a:r>
          </a:p>
        </p:txBody>
      </p:sp>
    </p:spTree>
    <p:extLst>
      <p:ext uri="{BB962C8B-B14F-4D97-AF65-F5344CB8AC3E}">
        <p14:creationId xmlns:p14="http://schemas.microsoft.com/office/powerpoint/2010/main" val="16459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1E6506-A60C-4C06-A2BB-4246AEF60C3C}"/>
              </a:ext>
            </a:extLst>
          </p:cNvPr>
          <p:cNvCxnSpPr/>
          <p:nvPr/>
        </p:nvCxnSpPr>
        <p:spPr>
          <a:xfrm>
            <a:off x="0" y="1239286"/>
            <a:ext cx="52069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0B190-502F-4EB1-80DD-1CBF81DA99EC}"/>
              </a:ext>
            </a:extLst>
          </p:cNvPr>
          <p:cNvSpPr txBox="1"/>
          <p:nvPr/>
        </p:nvSpPr>
        <p:spPr>
          <a:xfrm>
            <a:off x="-87044" y="617870"/>
            <a:ext cx="5576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화재감지수신기의 한계</a:t>
            </a:r>
          </a:p>
        </p:txBody>
      </p:sp>
      <p:pic>
        <p:nvPicPr>
          <p:cNvPr id="11" name="image17.png">
            <a:extLst>
              <a:ext uri="{FF2B5EF4-FFF2-40B4-BE49-F238E27FC236}">
                <a16:creationId xmlns:a16="http://schemas.microsoft.com/office/drawing/2014/main" id="{8A1FF9AA-06BC-46B9-A0E0-11084976621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6696" y="1517646"/>
            <a:ext cx="2192600" cy="3688430"/>
          </a:xfrm>
          <a:prstGeom prst="rect">
            <a:avLst/>
          </a:prstGeom>
          <a:ln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B26A17-32B6-4224-BDAB-FA527EDBEA54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기존제품 특징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FD2A6-FC81-45FA-989E-BE754F71FA12}"/>
              </a:ext>
            </a:extLst>
          </p:cNvPr>
          <p:cNvSpPr txBox="1"/>
          <p:nvPr/>
        </p:nvSpPr>
        <p:spPr>
          <a:xfrm>
            <a:off x="451449" y="527016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화재 수신기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CC6014-EAB9-419B-A4E7-BD42BB84A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14" y="2269313"/>
            <a:ext cx="376701" cy="5964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90C51F-F794-4BD7-A388-382655245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98" y="2865755"/>
            <a:ext cx="376701" cy="5964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A889AC-01FD-4047-B9B2-750820F30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13" y="3600556"/>
            <a:ext cx="376701" cy="5964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EEC6E9-547F-493C-8285-703ABF138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12" y="4247500"/>
            <a:ext cx="376701" cy="596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F8575E-C484-4316-B5AD-AD157CD03CA2}"/>
              </a:ext>
            </a:extLst>
          </p:cNvPr>
          <p:cNvSpPr txBox="1"/>
          <p:nvPr/>
        </p:nvSpPr>
        <p:spPr>
          <a:xfrm>
            <a:off x="3403707" y="2178872"/>
            <a:ext cx="5516254" cy="2602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인터넷 </a:t>
            </a:r>
            <a:r>
              <a:rPr lang="en-US" altLang="ko-KR" sz="2800" b="1" dirty="0">
                <a:solidFill>
                  <a:srgbClr val="37609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IoT</a:t>
            </a:r>
            <a:r>
              <a:rPr lang="ko-KR" altLang="en-US" sz="2800" b="1" dirty="0">
                <a:solidFill>
                  <a:srgbClr val="37609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기술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활용하지 못함</a:t>
            </a:r>
            <a:endParaRPr lang="en-US" altLang="ko-KR" sz="2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다양한 환경에서 </a:t>
            </a:r>
            <a:r>
              <a:rPr lang="ko-KR" altLang="en-US" sz="2800" b="1" dirty="0">
                <a:solidFill>
                  <a:srgbClr val="37609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실시간 모니터링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불가능</a:t>
            </a:r>
            <a:endParaRPr lang="en-US" altLang="ko-KR" sz="2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37609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큰 부피로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인한 설치 및 관리가 어려움</a:t>
            </a:r>
            <a:endParaRPr lang="en-US" altLang="ko-KR" sz="2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화재구역을 </a:t>
            </a:r>
            <a:r>
              <a:rPr lang="ko-KR" altLang="en-US" sz="2800" b="1" dirty="0" err="1">
                <a:solidFill>
                  <a:srgbClr val="37609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시각화</a:t>
            </a:r>
            <a:r>
              <a:rPr lang="ko-KR" altLang="en-US" sz="24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하여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제공하지 않음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88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ABCA055C-8289-46FA-AF07-76C363F39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88" y="913657"/>
            <a:ext cx="1764369" cy="176436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3E11FB1-6D02-45AA-BDF1-D7D0F8ECB4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737" y="3107785"/>
            <a:ext cx="806731" cy="806731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92376A8-DFDA-4A7D-BC3C-50317BF1A8D6}"/>
              </a:ext>
            </a:extLst>
          </p:cNvPr>
          <p:cNvSpPr/>
          <p:nvPr/>
        </p:nvSpPr>
        <p:spPr>
          <a:xfrm rot="10800000" flipH="1">
            <a:off x="5943196" y="2873322"/>
            <a:ext cx="423815" cy="637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-14418" y="-7073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클라우드 서버 기술을 활용한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IoT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스마트 화재감지수신기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2818E1-300F-4D8A-9FB5-2C0E647D0ADE}"/>
              </a:ext>
            </a:extLst>
          </p:cNvPr>
          <p:cNvGrpSpPr/>
          <p:nvPr/>
        </p:nvGrpSpPr>
        <p:grpSpPr>
          <a:xfrm>
            <a:off x="39192" y="3074544"/>
            <a:ext cx="2843888" cy="2649601"/>
            <a:chOff x="2384390" y="2526023"/>
            <a:chExt cx="2843888" cy="264960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44C4065-1341-450D-87CA-80C153F59818}"/>
                </a:ext>
              </a:extLst>
            </p:cNvPr>
            <p:cNvGrpSpPr/>
            <p:nvPr/>
          </p:nvGrpSpPr>
          <p:grpSpPr>
            <a:xfrm>
              <a:off x="2384390" y="2526023"/>
              <a:ext cx="2711529" cy="2649601"/>
              <a:chOff x="4141913" y="-712284"/>
              <a:chExt cx="4022685" cy="402268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85B09C2-3D53-40C7-A1B6-AAC1A4D5A2B5}"/>
                  </a:ext>
                </a:extLst>
              </p:cNvPr>
              <p:cNvGrpSpPr/>
              <p:nvPr/>
            </p:nvGrpSpPr>
            <p:grpSpPr>
              <a:xfrm>
                <a:off x="4141913" y="-712284"/>
                <a:ext cx="4022685" cy="4022684"/>
                <a:chOff x="3789532" y="-857108"/>
                <a:chExt cx="4022684" cy="4022684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EB2C2667-EBF4-4B98-8728-200BB4A1A3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9532" y="-857108"/>
                  <a:ext cx="4022684" cy="4022684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928C264B-0978-412B-97F3-3F29F570F0BE}"/>
                    </a:ext>
                  </a:extLst>
                </p:cNvPr>
                <p:cNvSpPr/>
                <p:nvPr/>
              </p:nvSpPr>
              <p:spPr>
                <a:xfrm>
                  <a:off x="7133809" y="1683197"/>
                  <a:ext cx="353917" cy="18890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2761AAF-881A-4062-967E-E33F9504F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7919" y="321752"/>
                <a:ext cx="1586032" cy="1586031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13EB34-7280-45F8-94A3-877801E95C42}"/>
                </a:ext>
              </a:extLst>
            </p:cNvPr>
            <p:cNvSpPr txBox="1"/>
            <p:nvPr/>
          </p:nvSpPr>
          <p:spPr>
            <a:xfrm>
              <a:off x="2565370" y="4182114"/>
              <a:ext cx="2662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ED7D3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Cloud Server </a:t>
              </a:r>
              <a:r>
                <a:rPr lang="ko-KR" altLang="en-US" b="1" dirty="0">
                  <a:solidFill>
                    <a:srgbClr val="ED7D3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서비스</a:t>
              </a: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3F19938-CCF3-41B5-8368-F16052B9D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117" y="1449889"/>
            <a:ext cx="2392741" cy="3211647"/>
          </a:xfrm>
          <a:prstGeom prst="rect">
            <a:avLst/>
          </a:prstGeom>
          <a:ln w="44450" cap="rnd">
            <a:solidFill>
              <a:schemeClr val="tx1"/>
            </a:solidFill>
          </a:ln>
          <a:effectLst>
            <a:softEdge rad="25400"/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EACC8A0-041D-4567-A844-59248F412B17}"/>
              </a:ext>
            </a:extLst>
          </p:cNvPr>
          <p:cNvSpPr txBox="1"/>
          <p:nvPr/>
        </p:nvSpPr>
        <p:spPr>
          <a:xfrm>
            <a:off x="6228184" y="4717251"/>
            <a:ext cx="29013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화재감지 수신기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B0688D4-4B8B-4590-BE69-2839A28C69FD}"/>
              </a:ext>
            </a:extLst>
          </p:cNvPr>
          <p:cNvGrpSpPr/>
          <p:nvPr/>
        </p:nvGrpSpPr>
        <p:grpSpPr>
          <a:xfrm>
            <a:off x="3725831" y="3511150"/>
            <a:ext cx="1941626" cy="1979812"/>
            <a:chOff x="3690908" y="3735322"/>
            <a:chExt cx="1941626" cy="197981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5611971-1E21-4773-9D21-FB202ED1038D}"/>
                </a:ext>
              </a:extLst>
            </p:cNvPr>
            <p:cNvGrpSpPr/>
            <p:nvPr/>
          </p:nvGrpSpPr>
          <p:grpSpPr>
            <a:xfrm>
              <a:off x="3710493" y="3735322"/>
              <a:ext cx="1922041" cy="1764369"/>
              <a:chOff x="3915590" y="3572874"/>
              <a:chExt cx="1764369" cy="176436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EDA019E-6054-4DC2-B7E2-A508902E5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915590" y="3572874"/>
                <a:ext cx="1764369" cy="176436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29623E9-8F6C-4824-8386-C43429B86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1384" y="3887938"/>
                <a:ext cx="1455412" cy="1151693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2A4123-3BF9-401F-87C6-0A7EEB777DD3}"/>
                </a:ext>
              </a:extLst>
            </p:cNvPr>
            <p:cNvSpPr txBox="1"/>
            <p:nvPr/>
          </p:nvSpPr>
          <p:spPr>
            <a:xfrm>
              <a:off x="3690908" y="5284247"/>
              <a:ext cx="1941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스마트 디바이스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71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A2D9C9C-8119-4759-A961-FCA149C3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9884"/>
            <a:ext cx="9144000" cy="51263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9E49A6C-B5FC-46A5-B314-AFF88178E4CF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전체 시스템 구성도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DB5A42-7FA1-4083-888C-3AD72E29CBC9}"/>
              </a:ext>
            </a:extLst>
          </p:cNvPr>
          <p:cNvSpPr/>
          <p:nvPr/>
        </p:nvSpPr>
        <p:spPr>
          <a:xfrm>
            <a:off x="1977229" y="2195247"/>
            <a:ext cx="1008112" cy="79208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B9825C-052C-4179-87BA-39C6A06852C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76" b="92308" l="4348" r="89967">
                        <a14:foregroundMark x1="12375" y1="18343" x2="12375" y2="18343"/>
                        <a14:foregroundMark x1="10702" y1="33136" x2="10702" y2="33136"/>
                        <a14:foregroundMark x1="7692" y1="27811" x2="17726" y2="27811"/>
                        <a14:foregroundMark x1="30769" y1="10059" x2="30769" y2="10059"/>
                        <a14:foregroundMark x1="6689" y1="14793" x2="6689" y2="14793"/>
                        <a14:foregroundMark x1="9030" y1="55621" x2="9030" y2="55621"/>
                        <a14:foregroundMark x1="8027" y1="55030" x2="8027" y2="55030"/>
                        <a14:foregroundMark x1="8027" y1="55030" x2="8027" y2="55030"/>
                        <a14:foregroundMark x1="8027" y1="54438" x2="8027" y2="54438"/>
                        <a14:foregroundMark x1="7692" y1="51479" x2="7692" y2="51479"/>
                        <a14:foregroundMark x1="6355" y1="57988" x2="6355" y2="57988"/>
                        <a14:foregroundMark x1="5686" y1="57988" x2="5686" y2="57988"/>
                        <a14:foregroundMark x1="5017" y1="57396" x2="5017" y2="57396"/>
                        <a14:foregroundMark x1="4348" y1="57396" x2="4348" y2="57396"/>
                        <a14:foregroundMark x1="24080" y1="73964" x2="24080" y2="73964"/>
                        <a14:foregroundMark x1="21405" y1="80473" x2="21405" y2="80473"/>
                        <a14:foregroundMark x1="21405" y1="84024" x2="21405" y2="84024"/>
                        <a14:foregroundMark x1="21739" y1="85799" x2="21739" y2="85799"/>
                        <a14:foregroundMark x1="22074" y1="86982" x2="22074" y2="86982"/>
                        <a14:foregroundMark x1="22074" y1="87574" x2="22074" y2="87574"/>
                        <a14:foregroundMark x1="21405" y1="88757" x2="21405" y2="88757"/>
                        <a14:foregroundMark x1="21739" y1="90533" x2="21739" y2="90533"/>
                        <a14:foregroundMark x1="21739" y1="92308" x2="21739" y2="92308"/>
                        <a14:foregroundMark x1="15719" y1="20710" x2="15719" y2="20710"/>
                        <a14:foregroundMark x1="8696" y1="15976" x2="8696" y2="15976"/>
                        <a14:foregroundMark x1="7023" y1="15385" x2="7023" y2="15385"/>
                        <a14:foregroundMark x1="6689" y1="15385" x2="6689" y2="15385"/>
                        <a14:foregroundMark x1="6020" y1="14793" x2="6020" y2="14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53" y="2323326"/>
            <a:ext cx="936104" cy="540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665594-2BF8-47D6-AB29-3221CE685D6F}"/>
              </a:ext>
            </a:extLst>
          </p:cNvPr>
          <p:cNvSpPr txBox="1"/>
          <p:nvPr/>
        </p:nvSpPr>
        <p:spPr>
          <a:xfrm>
            <a:off x="2390359" y="2419713"/>
            <a:ext cx="402674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Pi</a:t>
            </a:r>
            <a:endParaRPr lang="ko-KR" altLang="en-US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9FCA4-CEFE-4083-A770-38666724C1C6}"/>
              </a:ext>
            </a:extLst>
          </p:cNvPr>
          <p:cNvSpPr txBox="1"/>
          <p:nvPr/>
        </p:nvSpPr>
        <p:spPr>
          <a:xfrm>
            <a:off x="2030922" y="2300384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Raspberry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7B6CA5-AE85-416C-90E8-727A08777CBE}"/>
              </a:ext>
            </a:extLst>
          </p:cNvPr>
          <p:cNvSpPr/>
          <p:nvPr/>
        </p:nvSpPr>
        <p:spPr>
          <a:xfrm>
            <a:off x="1956620" y="2264233"/>
            <a:ext cx="108012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BC49E3-6F72-4DDA-A12A-E3157D36D1D5}"/>
              </a:ext>
            </a:extLst>
          </p:cNvPr>
          <p:cNvSpPr/>
          <p:nvPr/>
        </p:nvSpPr>
        <p:spPr>
          <a:xfrm>
            <a:off x="2134730" y="4076552"/>
            <a:ext cx="692150" cy="384175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WIFI</a:t>
            </a:r>
            <a:r>
              <a:rPr lang="ko-KR" altLang="en-US" sz="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칩</a:t>
            </a:r>
            <a:endParaRPr lang="en-US" altLang="ko-KR" sz="8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(BCM43436)</a:t>
            </a:r>
            <a:endParaRPr lang="ko-KR" altLang="en-US" sz="6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BF800F-1D34-4A6F-B21D-16FBEF2B6F85}"/>
              </a:ext>
            </a:extLst>
          </p:cNvPr>
          <p:cNvSpPr/>
          <p:nvPr/>
        </p:nvSpPr>
        <p:spPr>
          <a:xfrm>
            <a:off x="2165350" y="3431335"/>
            <a:ext cx="87139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546342-1317-419A-8BA8-3FBC88D73244}"/>
              </a:ext>
            </a:extLst>
          </p:cNvPr>
          <p:cNvSpPr txBox="1"/>
          <p:nvPr/>
        </p:nvSpPr>
        <p:spPr>
          <a:xfrm>
            <a:off x="2067084" y="3391299"/>
            <a:ext cx="10679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Raspberry</a:t>
            </a:r>
            <a:r>
              <a:rPr lang="ko-KR" altLang="en-US" sz="7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내부 환경</a:t>
            </a:r>
          </a:p>
        </p:txBody>
      </p:sp>
    </p:spTree>
    <p:extLst>
      <p:ext uri="{BB962C8B-B14F-4D97-AF65-F5344CB8AC3E}">
        <p14:creationId xmlns:p14="http://schemas.microsoft.com/office/powerpoint/2010/main" val="16811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E40B190-502F-4EB1-80DD-1CBF81DA99EC}"/>
              </a:ext>
            </a:extLst>
          </p:cNvPr>
          <p:cNvSpPr txBox="1"/>
          <p:nvPr/>
        </p:nvSpPr>
        <p:spPr>
          <a:xfrm>
            <a:off x="-4791" y="-302967"/>
            <a:ext cx="262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88472-A585-4FBB-B2D6-91014CC9784B}"/>
              </a:ext>
            </a:extLst>
          </p:cNvPr>
          <p:cNvSpPr txBox="1"/>
          <p:nvPr/>
        </p:nvSpPr>
        <p:spPr>
          <a:xfrm>
            <a:off x="381744" y="3354664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화재 수신기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C8EE49-97E1-441E-AC68-2A4EEE328B83}"/>
              </a:ext>
            </a:extLst>
          </p:cNvPr>
          <p:cNvSpPr/>
          <p:nvPr/>
        </p:nvSpPr>
        <p:spPr>
          <a:xfrm>
            <a:off x="0" y="-6147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개발제품 특징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7BC1205-549B-4E73-A542-848BEB67D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3" y="930932"/>
            <a:ext cx="2348485" cy="23868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353904-8EBA-4DFF-B960-DEC296105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59" y="1820740"/>
            <a:ext cx="353372" cy="559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53BAA-CC9F-4F48-8D03-37578D5A6E7F}"/>
              </a:ext>
            </a:extLst>
          </p:cNvPr>
          <p:cNvSpPr txBox="1"/>
          <p:nvPr/>
        </p:nvSpPr>
        <p:spPr>
          <a:xfrm>
            <a:off x="3403183" y="1806663"/>
            <a:ext cx="5902578" cy="3351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클라우드서버</a:t>
            </a:r>
            <a:r>
              <a:rPr lang="ko-KR" altLang="en-US" sz="20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를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사용하여 관리 운영이 손쉽게 가능</a:t>
            </a:r>
            <a:endParaRPr lang="en-US" altLang="ko-KR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TTS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활용으로 나라에 맞는 </a:t>
            </a: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다중언어 안내방송</a:t>
            </a:r>
            <a:endParaRPr lang="en-US" altLang="ko-KR" sz="2000" dirty="0">
              <a:solidFill>
                <a:srgbClr val="376092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도면을 </a:t>
            </a:r>
            <a:r>
              <a:rPr lang="ko-KR" altLang="en-US" sz="20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활용환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2400" dirty="0" err="1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시각화된</a:t>
            </a: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화재구역 알림 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서비스 </a:t>
            </a:r>
            <a:endParaRPr lang="en-US" altLang="ko-KR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스마트폰 앱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을 통한 다양한 디바이스 환경에 사용가능</a:t>
            </a:r>
            <a:endParaRPr lang="en-US" altLang="ko-KR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화재 감지기를 새로 설치하지않고 </a:t>
            </a: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기존설비활용가능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endParaRPr lang="en-US" altLang="ko-KR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가정</a:t>
            </a:r>
            <a:r>
              <a:rPr lang="en-US" altLang="ko-KR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/</a:t>
            </a: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회사빌딩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등 어느곳에서도 사용가능</a:t>
            </a:r>
            <a:endParaRPr lang="en-US" altLang="ko-KR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EDF30-A8C5-4932-B96B-69B29F704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5" t="8774" r="-1" b="-7744"/>
          <a:stretch/>
        </p:blipFill>
        <p:spPr>
          <a:xfrm rot="16200000">
            <a:off x="659163" y="3436463"/>
            <a:ext cx="1847748" cy="26448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6B24F5-78C9-49EE-8C41-64758D8704A1}"/>
              </a:ext>
            </a:extLst>
          </p:cNvPr>
          <p:cNvSpPr txBox="1"/>
          <p:nvPr/>
        </p:nvSpPr>
        <p:spPr>
          <a:xfrm>
            <a:off x="296399" y="5746249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화재 감지기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625AE6-B1ED-41E6-B7EE-AA3D75F8F238}"/>
              </a:ext>
            </a:extLst>
          </p:cNvPr>
          <p:cNvSpPr txBox="1"/>
          <p:nvPr/>
        </p:nvSpPr>
        <p:spPr>
          <a:xfrm>
            <a:off x="545662" y="5374992"/>
            <a:ext cx="647934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케이스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1392ED-04F3-4120-A0BA-13E87139A1A4}"/>
              </a:ext>
            </a:extLst>
          </p:cNvPr>
          <p:cNvSpPr txBox="1"/>
          <p:nvPr/>
        </p:nvSpPr>
        <p:spPr>
          <a:xfrm>
            <a:off x="622766" y="3933438"/>
            <a:ext cx="1141659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불꽃감지센서</a:t>
            </a:r>
            <a:endParaRPr lang="ko-KR" altLang="en-US" sz="1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EEA8FB-F58D-437E-88EE-77E8B17D6F57}"/>
              </a:ext>
            </a:extLst>
          </p:cNvPr>
          <p:cNvSpPr txBox="1"/>
          <p:nvPr/>
        </p:nvSpPr>
        <p:spPr>
          <a:xfrm>
            <a:off x="1947117" y="3933437"/>
            <a:ext cx="998991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열감지센서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F98311-248C-4C20-8125-E68B3D9AC873}"/>
              </a:ext>
            </a:extLst>
          </p:cNvPr>
          <p:cNvSpPr txBox="1"/>
          <p:nvPr/>
        </p:nvSpPr>
        <p:spPr>
          <a:xfrm>
            <a:off x="676745" y="4874656"/>
            <a:ext cx="1073564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WemosD1</a:t>
            </a:r>
            <a:endParaRPr lang="ko-KR" altLang="en-US" sz="1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213F18-0A99-49C1-93B4-391D7382CD29}"/>
              </a:ext>
            </a:extLst>
          </p:cNvPr>
          <p:cNvSpPr txBox="1"/>
          <p:nvPr/>
        </p:nvSpPr>
        <p:spPr>
          <a:xfrm>
            <a:off x="1637705" y="5245913"/>
            <a:ext cx="1154483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연기감지센서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7E1EF16-5F0E-4417-B3BB-7E5AE1EEA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17" y="2455943"/>
            <a:ext cx="353372" cy="55950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5DD82BD-F274-4E8F-8FD7-9FE97AD54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64" y="3038049"/>
            <a:ext cx="353372" cy="55950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0E84562-6B14-48F5-ACD0-28C4FC9EF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32" y="3585363"/>
            <a:ext cx="353372" cy="5595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92EF776-1FAA-48D7-B89A-5CF08DCB8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87" y="4093898"/>
            <a:ext cx="353372" cy="55950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DB6BC17-0FC6-4F09-9F56-30831EDEB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17" y="4692183"/>
            <a:ext cx="353372" cy="5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8134</TotalTime>
  <Words>1045</Words>
  <Application>Microsoft Office PowerPoint</Application>
  <PresentationFormat>사용자 지정</PresentationFormat>
  <Paragraphs>163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맑은 고딕</vt:lpstr>
      <vt:lpstr>a옛날목욕탕L</vt:lpstr>
      <vt:lpstr>Arial</vt:lpstr>
      <vt:lpstr>KoPub돋움체 Bold</vt:lpstr>
      <vt:lpstr>Arial Unicode MS</vt:lpstr>
      <vt:lpstr>a옛날목욕탕B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뉴타운 정책</dc:title>
  <dc:creator>양수영</dc:creator>
  <cp:lastModifiedBy>Windows 사용자</cp:lastModifiedBy>
  <cp:revision>504</cp:revision>
  <cp:lastPrinted>2016-05-24T12:57:43Z</cp:lastPrinted>
  <dcterms:created xsi:type="dcterms:W3CDTF">2016-05-18T05:31:21Z</dcterms:created>
  <dcterms:modified xsi:type="dcterms:W3CDTF">2019-02-22T05:18:18Z</dcterms:modified>
</cp:coreProperties>
</file>